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61" r:id="rId2"/>
  </p:sldMasterIdLst>
  <p:notesMasterIdLst>
    <p:notesMasterId r:id="rId27"/>
  </p:notesMasterIdLst>
  <p:handoutMasterIdLst>
    <p:handoutMasterId r:id="rId28"/>
  </p:handoutMasterIdLst>
  <p:sldIdLst>
    <p:sldId id="307" r:id="rId3"/>
    <p:sldId id="310" r:id="rId4"/>
    <p:sldId id="343" r:id="rId5"/>
    <p:sldId id="353" r:id="rId6"/>
    <p:sldId id="354" r:id="rId7"/>
    <p:sldId id="344" r:id="rId8"/>
    <p:sldId id="356" r:id="rId9"/>
    <p:sldId id="345" r:id="rId10"/>
    <p:sldId id="355" r:id="rId11"/>
    <p:sldId id="360" r:id="rId12"/>
    <p:sldId id="359" r:id="rId13"/>
    <p:sldId id="361" r:id="rId14"/>
    <p:sldId id="346" r:id="rId15"/>
    <p:sldId id="362" r:id="rId16"/>
    <p:sldId id="364" r:id="rId17"/>
    <p:sldId id="363" r:id="rId18"/>
    <p:sldId id="365" r:id="rId19"/>
    <p:sldId id="348" r:id="rId20"/>
    <p:sldId id="370" r:id="rId21"/>
    <p:sldId id="380" r:id="rId22"/>
    <p:sldId id="349" r:id="rId23"/>
    <p:sldId id="350" r:id="rId24"/>
    <p:sldId id="379" r:id="rId25"/>
    <p:sldId id="378" r:id="rId26"/>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clrMru>
    <a:srgbClr val="FF3300"/>
    <a:srgbClr val="4848F2"/>
    <a:srgbClr val="000092"/>
    <a:srgbClr val="000070"/>
    <a:srgbClr val="484CF2"/>
    <a:srgbClr val="1217EE"/>
    <a:srgbClr val="66CCFF"/>
    <a:srgbClr val="66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99" autoAdjust="0"/>
    <p:restoredTop sz="70766" autoAdjust="0"/>
  </p:normalViewPr>
  <p:slideViewPr>
    <p:cSldViewPr>
      <p:cViewPr varScale="1">
        <p:scale>
          <a:sx n="60" d="100"/>
          <a:sy n="60" d="100"/>
        </p:scale>
        <p:origin x="180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8" d="100"/>
          <a:sy n="48" d="100"/>
        </p:scale>
        <p:origin x="-13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hasCustomPrompt="1"/>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4099" name="Rectangle 3"/>
          <p:cNvSpPr>
            <a:spLocks noGrp="1" noChangeArrowheads="1"/>
          </p:cNvSpPr>
          <p:nvPr>
            <p:ph type="dt" sz="quarter" idx="1" hasCustomPrompt="1"/>
          </p:nvPr>
        </p:nvSpPr>
        <p:spPr bwMode="auto">
          <a:xfrm>
            <a:off x="3884613"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100" name="Rectangle 4"/>
          <p:cNvSpPr>
            <a:spLocks noGrp="1" noChangeArrowheads="1"/>
          </p:cNvSpPr>
          <p:nvPr>
            <p:ph type="ftr" sz="quarter" idx="2" hasCustomPrompt="1"/>
          </p:nvPr>
        </p:nvSpPr>
        <p:spPr bwMode="auto">
          <a:xfrm>
            <a:off x="0"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4101" name="Rectangle 5"/>
          <p:cNvSpPr>
            <a:spLocks noGrp="1" noChangeArrowheads="1"/>
          </p:cNvSpPr>
          <p:nvPr>
            <p:ph type="sldNum" sz="quarter" idx="3" hasCustomPrompt="1"/>
          </p:nvPr>
        </p:nvSpPr>
        <p:spPr bwMode="auto">
          <a:xfrm>
            <a:off x="3884613"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1DCF0752-0FA0-42E8-8008-6FF4345D475B}" type="slidenum">
              <a:rPr lang="en-GB"/>
              <a:pPr>
                <a:defRPr/>
              </a:pPr>
              <a:t>‹nº›</a:t>
            </a:fld>
            <a:endParaRPr lang="en-GB"/>
          </a:p>
        </p:txBody>
      </p:sp>
    </p:spTree>
    <p:extLst>
      <p:ext uri="{BB962C8B-B14F-4D97-AF65-F5344CB8AC3E}">
        <p14:creationId xmlns:p14="http://schemas.microsoft.com/office/powerpoint/2010/main" val="3209893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hasCustomPrompt="1"/>
          </p:nvPr>
        </p:nvSpPr>
        <p:spPr bwMode="auto">
          <a:xfrm>
            <a:off x="0" y="0"/>
            <a:ext cx="2971800" cy="3238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3075" name="Rectangle 3"/>
          <p:cNvSpPr>
            <a:spLocks noGrp="1" noChangeArrowheads="1"/>
          </p:cNvSpPr>
          <p:nvPr>
            <p:ph type="dt" idx="1" hasCustomPrompt="1"/>
          </p:nvPr>
        </p:nvSpPr>
        <p:spPr bwMode="auto">
          <a:xfrm>
            <a:off x="3884613" y="0"/>
            <a:ext cx="2971800" cy="250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9156" name="Rectangle 4"/>
          <p:cNvSpPr>
            <a:spLocks noGrp="1" noRot="1" noChangeAspect="1" noChangeArrowheads="1" noTextEdit="1"/>
          </p:cNvSpPr>
          <p:nvPr>
            <p:ph type="sldImg" idx="2" hasCustomPrompt="1"/>
          </p:nvPr>
        </p:nvSpPr>
        <p:spPr bwMode="auto">
          <a:xfrm>
            <a:off x="2205038" y="323850"/>
            <a:ext cx="2232025" cy="1295400"/>
          </a:xfrm>
          <a:prstGeom prst="rect">
            <a:avLst/>
          </a:prstGeom>
          <a:noFill/>
          <a:ln w="12700">
            <a:solidFill>
              <a:srgbClr val="000000"/>
            </a:solidFill>
            <a:miter lim="800000"/>
            <a:headEnd/>
            <a:tailEnd/>
          </a:ln>
        </p:spPr>
      </p:sp>
      <p:sp>
        <p:nvSpPr>
          <p:cNvPr id="3077" name="Rectangle 5"/>
          <p:cNvSpPr>
            <a:spLocks noGrp="1" noChangeArrowheads="1"/>
          </p:cNvSpPr>
          <p:nvPr>
            <p:ph type="body" sz="quarter" idx="3" hasCustomPrompt="1"/>
          </p:nvPr>
        </p:nvSpPr>
        <p:spPr bwMode="auto">
          <a:xfrm>
            <a:off x="404813" y="1763713"/>
            <a:ext cx="6192837" cy="705643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pt-PT" noProof="0"/>
              <a:t>Clique para editar os estilos de texto principais</a:t>
            </a:r>
          </a:p>
          <a:p>
            <a:pPr lvl="1"/>
            <a:r>
              <a:rPr lang="pt-PT" noProof="0"/>
              <a:t>Segundo nível</a:t>
            </a:r>
          </a:p>
          <a:p>
            <a:pPr lvl="2"/>
            <a:r>
              <a:rPr lang="pt-PT" noProof="0"/>
              <a:t>Terceiro nível</a:t>
            </a:r>
          </a:p>
          <a:p>
            <a:pPr lvl="3"/>
            <a:r>
              <a:rPr lang="pt-PT" noProof="0"/>
              <a:t>Quarto nível</a:t>
            </a:r>
          </a:p>
          <a:p>
            <a:pPr lvl="4"/>
            <a:r>
              <a:rPr lang="pt-PT" noProof="0"/>
              <a:t>Quinto nível</a:t>
            </a:r>
          </a:p>
        </p:txBody>
      </p:sp>
      <p:sp>
        <p:nvSpPr>
          <p:cNvPr id="3078" name="Rectangle 6"/>
          <p:cNvSpPr>
            <a:spLocks noGrp="1" noChangeArrowheads="1"/>
          </p:cNvSpPr>
          <p:nvPr>
            <p:ph type="ftr" sz="quarter" idx="4" hasCustomPrompt="1"/>
          </p:nvPr>
        </p:nvSpPr>
        <p:spPr bwMode="auto">
          <a:xfrm>
            <a:off x="0"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3079" name="Rectangle 7"/>
          <p:cNvSpPr>
            <a:spLocks noGrp="1" noChangeArrowheads="1"/>
          </p:cNvSpPr>
          <p:nvPr>
            <p:ph type="sldNum" sz="quarter" idx="5" hasCustomPrompt="1"/>
          </p:nvPr>
        </p:nvSpPr>
        <p:spPr bwMode="auto">
          <a:xfrm>
            <a:off x="3884613"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F2DA3FC1-1089-46DB-9F25-4FCD4E0F8FBE}" type="slidenum">
              <a:rPr lang="en-GB"/>
              <a:pPr>
                <a:defRPr/>
              </a:pPr>
              <a:t>‹nº›</a:t>
            </a:fld>
            <a:endParaRPr lang="en-GB"/>
          </a:p>
        </p:txBody>
      </p:sp>
    </p:spTree>
    <p:extLst>
      <p:ext uri="{BB962C8B-B14F-4D97-AF65-F5344CB8AC3E}">
        <p14:creationId xmlns:p14="http://schemas.microsoft.com/office/powerpoint/2010/main" val="1666996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t-PT" sz="1200">
                <a:solidFill>
                  <a:schemeClr val="tx1"/>
                </a:solidFill>
                <a:latin typeface="Arial" charset="0"/>
                <a:ea typeface="+mn-ea"/>
                <a:cs typeface="+mn-cs"/>
              </a:rPr>
              <a:t>A sessão teve a finalidade específica de delinear e detalhar os três primeiros passos dos Sete Passos para o Sucesso dos Formadores.</a:t>
            </a:r>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a:t>
            </a:fld>
            <a:endParaRPr lang="en-GB"/>
          </a:p>
        </p:txBody>
      </p:sp>
    </p:spTree>
    <p:extLst>
      <p:ext uri="{BB962C8B-B14F-4D97-AF65-F5344CB8AC3E}">
        <p14:creationId xmlns:p14="http://schemas.microsoft.com/office/powerpoint/2010/main" val="2883861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Discussão da verificação do local </a:t>
            </a:r>
          </a:p>
          <a:p>
            <a:r>
              <a:rPr lang="pt-PT" sz="1200">
                <a:solidFill>
                  <a:schemeClr val="tx1"/>
                </a:solidFill>
                <a:latin typeface="Arial" charset="0"/>
                <a:ea typeface="+mn-ea"/>
                <a:cs typeface="+mn-cs"/>
              </a:rPr>
              <a:t>Este slide apresenta os assuntos a abordar nos slides 11 e 12.</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10</a:t>
            </a:fld>
            <a:endParaRPr lang="en-GB"/>
          </a:p>
        </p:txBody>
      </p:sp>
    </p:spTree>
    <p:extLst>
      <p:ext uri="{BB962C8B-B14F-4D97-AF65-F5344CB8AC3E}">
        <p14:creationId xmlns:p14="http://schemas.microsoft.com/office/powerpoint/2010/main" val="1459387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Citação do formador:  Se possível, o local deve ser visitado no dia anterior.   </a:t>
            </a:r>
          </a:p>
          <a:p>
            <a:r>
              <a:rPr lang="pt-PT" sz="1200">
                <a:solidFill>
                  <a:schemeClr val="tx1"/>
                </a:solidFill>
                <a:latin typeface="Arial" charset="0"/>
                <a:ea typeface="+mn-ea"/>
                <a:cs typeface="+mn-cs"/>
              </a:rPr>
              <a:t>Pergunta de discussão "Porquê?" </a:t>
            </a:r>
            <a:r>
              <a:rPr lang="pt-PT" sz="1200" i="1">
                <a:solidFill>
                  <a:schemeClr val="tx1"/>
                </a:solidFill>
                <a:latin typeface="Arial" charset="0"/>
                <a:ea typeface="+mn-ea"/>
                <a:cs typeface="+mn-cs"/>
              </a:rPr>
              <a:t>(debate)</a:t>
            </a:r>
          </a:p>
          <a:p>
            <a:pPr marL="171450" lvl="0" indent="-171450">
              <a:buFont typeface="Arial"/>
              <a:buChar char="•"/>
            </a:pPr>
            <a:r>
              <a:rPr lang="pt-PT" sz="1200">
                <a:solidFill>
                  <a:schemeClr val="tx1"/>
                </a:solidFill>
                <a:latin typeface="Arial" charset="0"/>
                <a:ea typeface="+mn-ea"/>
                <a:cs typeface="+mn-cs"/>
              </a:rPr>
              <a:t>Verifique o tamanho e disposição da sala</a:t>
            </a:r>
          </a:p>
          <a:p>
            <a:pPr marL="171450" lvl="0" indent="-171450">
              <a:buFont typeface="Arial"/>
              <a:buChar char="•"/>
            </a:pPr>
            <a:r>
              <a:rPr lang="pt-PT" sz="1200">
                <a:solidFill>
                  <a:schemeClr val="tx1"/>
                </a:solidFill>
                <a:latin typeface="Arial" charset="0"/>
                <a:ea typeface="+mn-ea"/>
                <a:cs typeface="+mn-cs"/>
              </a:rPr>
              <a:t>Verifique se a temperatura ambiente é adequada:  </a:t>
            </a:r>
            <a:r>
              <a:rPr lang="pt-PT" sz="1200" i="1">
                <a:solidFill>
                  <a:schemeClr val="tx1"/>
                </a:solidFill>
                <a:latin typeface="Arial" charset="0"/>
                <a:ea typeface="+mn-ea"/>
                <a:cs typeface="+mn-cs"/>
              </a:rPr>
              <a:t>Há luz suficiente?  Há demasiada luz?  Em caso afirmativo, as persianas podem ser fechadas durante as apresentações do PowerPoint?  As janelas podem ser abertas se ficar abafado?  Como funciona o ar condicionado/aquecimento?</a:t>
            </a:r>
          </a:p>
          <a:p>
            <a:pPr marL="171450" lvl="0" indent="-171450">
              <a:buFont typeface="Arial"/>
              <a:buChar char="•"/>
            </a:pPr>
            <a:r>
              <a:rPr lang="pt-PT" sz="1200">
                <a:solidFill>
                  <a:schemeClr val="tx1"/>
                </a:solidFill>
                <a:latin typeface="Arial" charset="0"/>
                <a:ea typeface="+mn-ea"/>
                <a:cs typeface="+mn-cs"/>
              </a:rPr>
              <a:t>Verifique a localização:  disponibilidade das áreas de intervalos, restaurante, casas de banho, etc.</a:t>
            </a:r>
          </a:p>
          <a:p>
            <a:pPr marL="171450" lvl="0" indent="-171450">
              <a:buFont typeface="Arial"/>
              <a:buChar char="•"/>
            </a:pPr>
            <a:r>
              <a:rPr lang="pt-PT" sz="1200">
                <a:solidFill>
                  <a:schemeClr val="tx1"/>
                </a:solidFill>
                <a:latin typeface="Arial" charset="0"/>
                <a:ea typeface="+mn-ea"/>
                <a:cs typeface="+mn-cs"/>
              </a:rPr>
              <a:t>Verifique os aspetos de saúde e segurança (para regras internas/apresentações):  </a:t>
            </a:r>
            <a:r>
              <a:rPr lang="pt-PT" sz="1200" i="1">
                <a:solidFill>
                  <a:schemeClr val="tx1"/>
                </a:solidFill>
                <a:latin typeface="Arial" charset="0"/>
                <a:ea typeface="+mn-ea"/>
                <a:cs typeface="+mn-cs"/>
              </a:rPr>
              <a:t>Onde estão as saídas de emergência em caso de incêndio?  O alarme de incêndio será testado?  Qual é o procedimento para a saída de emergência?  </a:t>
            </a:r>
          </a:p>
          <a:p>
            <a:pPr marL="171450" lvl="0" indent="-171450">
              <a:buFont typeface="Arial"/>
              <a:buChar char="•"/>
            </a:pPr>
            <a:r>
              <a:rPr lang="pt-PT" sz="1200">
                <a:solidFill>
                  <a:schemeClr val="tx1"/>
                </a:solidFill>
                <a:latin typeface="Arial" charset="0"/>
                <a:ea typeface="+mn-ea"/>
                <a:cs typeface="+mn-cs"/>
              </a:rPr>
              <a:t>Onde se encontram os PowerPoints?  </a:t>
            </a:r>
            <a:r>
              <a:rPr lang="pt-PT" sz="1200" i="1">
                <a:solidFill>
                  <a:schemeClr val="tx1"/>
                </a:solidFill>
                <a:latin typeface="Arial" charset="0"/>
                <a:ea typeface="+mn-ea"/>
                <a:cs typeface="+mn-cs"/>
              </a:rPr>
              <a:t>Estes têm de ser protegidos com fita adesiva?  São necessários cabos de quatro vias?</a:t>
            </a:r>
          </a:p>
          <a:p>
            <a:r>
              <a:rPr lang="pt-PT" sz="1200">
                <a:solidFill>
                  <a:schemeClr val="tx1"/>
                </a:solidFill>
                <a:latin typeface="Arial" charset="0"/>
                <a:ea typeface="+mn-ea"/>
                <a:cs typeface="+mn-cs"/>
              </a:rPr>
              <a:t>O formador avança para o próximo slide</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11</a:t>
            </a:fld>
            <a:endParaRPr lang="en-GB"/>
          </a:p>
        </p:txBody>
      </p:sp>
    </p:spTree>
    <p:extLst>
      <p:ext uri="{BB962C8B-B14F-4D97-AF65-F5344CB8AC3E}">
        <p14:creationId xmlns:p14="http://schemas.microsoft.com/office/powerpoint/2010/main" val="1575698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Instalações do local</a:t>
            </a:r>
          </a:p>
          <a:p>
            <a:pPr marL="171450" lvl="0" indent="-171450">
              <a:buFont typeface="Arial"/>
              <a:buChar char="•"/>
            </a:pPr>
            <a:r>
              <a:rPr lang="pt-PT" sz="1200">
                <a:solidFill>
                  <a:schemeClr val="tx1"/>
                </a:solidFill>
                <a:latin typeface="Arial" charset="0"/>
                <a:ea typeface="+mn-ea"/>
                <a:cs typeface="+mn-cs"/>
              </a:rPr>
              <a:t>Os recursos tecnológicos funcionam?</a:t>
            </a:r>
          </a:p>
          <a:p>
            <a:pPr marL="171450" lvl="0" indent="-171450">
              <a:buFont typeface="Arial"/>
              <a:buChar char="•"/>
            </a:pPr>
            <a:r>
              <a:rPr lang="pt-PT" sz="1200">
                <a:solidFill>
                  <a:schemeClr val="tx1"/>
                </a:solidFill>
                <a:latin typeface="Arial" charset="0"/>
                <a:ea typeface="+mn-ea"/>
                <a:cs typeface="+mn-cs"/>
              </a:rPr>
              <a:t>Verifique a visibilidade de todos os ângulos</a:t>
            </a:r>
          </a:p>
          <a:p>
            <a:pPr marL="171450" lvl="0" indent="-171450">
              <a:buFont typeface="Arial"/>
              <a:buChar char="•"/>
            </a:pPr>
            <a:r>
              <a:rPr lang="pt-PT" sz="1200">
                <a:solidFill>
                  <a:schemeClr val="tx1"/>
                </a:solidFill>
                <a:latin typeface="Arial" charset="0"/>
                <a:ea typeface="+mn-ea"/>
                <a:cs typeface="+mn-cs"/>
              </a:rPr>
              <a:t>Lâmpadas sobressalentes para o projetor</a:t>
            </a:r>
          </a:p>
          <a:p>
            <a:pPr marL="171450" lvl="0" indent="-171450">
              <a:buFont typeface="Arial"/>
              <a:buChar char="•"/>
            </a:pPr>
            <a:r>
              <a:rPr lang="pt-PT" sz="1200">
                <a:solidFill>
                  <a:schemeClr val="tx1"/>
                </a:solidFill>
                <a:latin typeface="Arial" charset="0"/>
                <a:ea typeface="+mn-ea"/>
                <a:cs typeface="+mn-cs"/>
              </a:rPr>
              <a:t>Pontos de acesso ao PC e telefone</a:t>
            </a:r>
          </a:p>
          <a:p>
            <a:pPr marL="171450" lvl="0" indent="-171450">
              <a:buFont typeface="Arial"/>
              <a:buChar char="•"/>
            </a:pPr>
            <a:r>
              <a:rPr lang="pt-PT" sz="1200">
                <a:solidFill>
                  <a:schemeClr val="tx1"/>
                </a:solidFill>
                <a:latin typeface="Arial" charset="0"/>
                <a:ea typeface="+mn-ea"/>
                <a:cs typeface="+mn-cs"/>
              </a:rPr>
              <a:t>Disponibilidade de quadros de folhas/quadros brancos</a:t>
            </a:r>
          </a:p>
          <a:p>
            <a:pPr marL="171450" lvl="0" indent="-171450">
              <a:buFont typeface="Arial"/>
              <a:buChar char="•"/>
            </a:pPr>
            <a:r>
              <a:rPr lang="pt-PT" sz="1200">
                <a:solidFill>
                  <a:schemeClr val="tx1"/>
                </a:solidFill>
                <a:latin typeface="Arial" charset="0"/>
                <a:ea typeface="+mn-ea"/>
                <a:cs typeface="+mn-cs"/>
              </a:rPr>
              <a:t>Preparação antecipada de materiais</a:t>
            </a:r>
          </a:p>
          <a:p>
            <a:pPr marL="171450" lvl="0" indent="-171450">
              <a:buFont typeface="Arial"/>
              <a:buChar char="•"/>
            </a:pPr>
            <a:r>
              <a:rPr lang="pt-PT" sz="1200">
                <a:solidFill>
                  <a:schemeClr val="tx1"/>
                </a:solidFill>
                <a:latin typeface="Arial" charset="0"/>
                <a:ea typeface="+mn-ea"/>
                <a:cs typeface="+mn-cs"/>
              </a:rPr>
              <a:t>PCs dos alunos:  </a:t>
            </a:r>
            <a:r>
              <a:rPr lang="pt-PT" sz="1200" i="1">
                <a:solidFill>
                  <a:schemeClr val="tx1"/>
                </a:solidFill>
                <a:latin typeface="Arial" charset="0"/>
                <a:ea typeface="+mn-ea"/>
                <a:cs typeface="+mn-cs"/>
              </a:rPr>
              <a:t>Teste de ligação LAN, acesso a pastas/ficheiros, inscrições de alunos, exercícios de carregamento, disponibilidade de apoio técnico, contingência para problemas técnicos (por exemplo, exemplos offline)</a:t>
            </a:r>
          </a:p>
          <a:p>
            <a:pPr marL="171450" lvl="0" indent="-171450">
              <a:buFont typeface="Arial"/>
              <a:buChar char="•"/>
            </a:pPr>
            <a:r>
              <a:rPr lang="pt-PT" sz="1200">
                <a:solidFill>
                  <a:schemeClr val="tx1"/>
                </a:solidFill>
                <a:latin typeface="Arial" charset="0"/>
                <a:ea typeface="+mn-ea"/>
                <a:cs typeface="+mn-cs"/>
              </a:rPr>
              <a:t>Verifique a visibilidade dos auxiliares de todos os ângulos:  </a:t>
            </a:r>
            <a:r>
              <a:rPr lang="pt-PT" sz="1200" i="1">
                <a:solidFill>
                  <a:schemeClr val="tx1"/>
                </a:solidFill>
                <a:latin typeface="Arial" charset="0"/>
                <a:ea typeface="+mn-ea"/>
                <a:cs typeface="+mn-cs"/>
              </a:rPr>
              <a:t>Os alunos no fundo da sala conseguem ver e ouvir tudo?</a:t>
            </a:r>
          </a:p>
          <a:p>
            <a:pPr marL="171450" lvl="0" indent="-171450">
              <a:buFont typeface="Arial"/>
              <a:buChar char="•"/>
            </a:pPr>
            <a:r>
              <a:rPr lang="pt-PT" sz="1200">
                <a:solidFill>
                  <a:schemeClr val="tx1"/>
                </a:solidFill>
                <a:latin typeface="Arial" charset="0"/>
                <a:ea typeface="+mn-ea"/>
                <a:cs typeface="+mn-cs"/>
              </a:rPr>
              <a:t>Disponibilidade de lâmpadas sobressalentes para projetor de PC:  </a:t>
            </a:r>
            <a:r>
              <a:rPr lang="pt-PT" sz="1200" i="1">
                <a:solidFill>
                  <a:schemeClr val="tx1"/>
                </a:solidFill>
                <a:latin typeface="Arial" charset="0"/>
                <a:ea typeface="+mn-ea"/>
                <a:cs typeface="+mn-cs"/>
              </a:rPr>
              <a:t>Pense em alternativas se o projetor falhar</a:t>
            </a:r>
          </a:p>
          <a:p>
            <a:pPr marL="171450" lvl="0" indent="-171450">
              <a:buFont typeface="Arial"/>
              <a:buChar char="•"/>
            </a:pPr>
            <a:r>
              <a:rPr lang="pt-PT" sz="1200">
                <a:solidFill>
                  <a:schemeClr val="tx1"/>
                </a:solidFill>
                <a:latin typeface="Arial" charset="0"/>
                <a:ea typeface="+mn-ea"/>
                <a:cs typeface="+mn-cs"/>
              </a:rPr>
              <a:t>Pontos de acesso ao PC e telefone</a:t>
            </a:r>
          </a:p>
          <a:p>
            <a:pPr marL="171450" lvl="0" indent="-171450">
              <a:buFont typeface="Arial"/>
              <a:buChar char="•"/>
            </a:pPr>
            <a:r>
              <a:rPr lang="pt-PT" sz="1200">
                <a:solidFill>
                  <a:schemeClr val="tx1"/>
                </a:solidFill>
                <a:latin typeface="Arial" charset="0"/>
                <a:ea typeface="+mn-ea"/>
                <a:cs typeface="+mn-cs"/>
              </a:rPr>
              <a:t>Verifique a disponibilidade de quadros de folhas/quadros brancos, canetas multicoloridas, adesivo azul, etc.</a:t>
            </a:r>
          </a:p>
          <a:p>
            <a:pPr marL="171450" lvl="0" indent="-171450">
              <a:buFont typeface="Arial"/>
              <a:buChar char="•"/>
            </a:pPr>
            <a:r>
              <a:rPr lang="pt-PT" sz="1200">
                <a:solidFill>
                  <a:schemeClr val="tx1"/>
                </a:solidFill>
                <a:latin typeface="Arial" charset="0"/>
                <a:ea typeface="+mn-ea"/>
                <a:cs typeface="+mn-cs"/>
              </a:rPr>
              <a:t>Garantir a preparação antecipada de quadros de folhas/quadros brancos</a:t>
            </a:r>
          </a:p>
          <a:p>
            <a:r>
              <a:rPr lang="pt-PT" sz="1200">
                <a:solidFill>
                  <a:schemeClr val="tx1"/>
                </a:solidFill>
                <a:latin typeface="Arial" charset="0"/>
                <a:ea typeface="+mn-ea"/>
                <a:cs typeface="+mn-cs"/>
              </a:rPr>
              <a:t>Nota:  Concentre-se na disposição preferida da sala num evento técnico, por exemplo, para onde estão voltados os PC, o acesso do formador, etc.</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12</a:t>
            </a:fld>
            <a:endParaRPr lang="en-GB"/>
          </a:p>
        </p:txBody>
      </p:sp>
    </p:spTree>
    <p:extLst>
      <p:ext uri="{BB962C8B-B14F-4D97-AF65-F5344CB8AC3E}">
        <p14:creationId xmlns:p14="http://schemas.microsoft.com/office/powerpoint/2010/main" val="3051856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A1F284BA-A4BA-4CE0-952C-65D0DFAC0CA4}" type="slidenum">
              <a:rPr lang="en-GB" smtClean="0"/>
              <a:pPr/>
              <a:t>13</a:t>
            </a:fld>
            <a:endParaRPr lang="en-GB"/>
          </a:p>
        </p:txBody>
      </p:sp>
      <p:sp>
        <p:nvSpPr>
          <p:cNvPr id="65539" name="Rectangle 2"/>
          <p:cNvSpPr>
            <a:spLocks noGrp="1" noRot="1" noChangeAspect="1" noChangeArrowheads="1" noTextEdit="1"/>
          </p:cNvSpPr>
          <p:nvPr>
            <p:ph type="sldImg"/>
          </p:nvPr>
        </p:nvSpPr>
        <p:spPr>
          <a:xfrm>
            <a:off x="2457450" y="323850"/>
            <a:ext cx="1727200" cy="1295400"/>
          </a:xfrm>
          <a:ln cap="flat"/>
        </p:spPr>
      </p:sp>
      <p:sp>
        <p:nvSpPr>
          <p:cNvPr id="65540"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Os Sete passos para o sucesso</a:t>
            </a:r>
          </a:p>
          <a:p>
            <a:pPr marL="171450" lvl="0" indent="-171450">
              <a:buFont typeface="Arial"/>
              <a:buChar char="•"/>
            </a:pPr>
            <a:r>
              <a:rPr lang="pt-PT" sz="1200">
                <a:solidFill>
                  <a:schemeClr val="tx1"/>
                </a:solidFill>
                <a:latin typeface="Arial" charset="0"/>
                <a:ea typeface="+mn-ea"/>
                <a:cs typeface="+mn-cs"/>
              </a:rPr>
              <a:t>Planeamento</a:t>
            </a:r>
          </a:p>
          <a:p>
            <a:pPr marL="171450" lvl="0" indent="-171450">
              <a:buFont typeface="Arial"/>
              <a:buChar char="•"/>
            </a:pPr>
            <a:r>
              <a:rPr lang="pt-PT" sz="1200" b="1">
                <a:solidFill>
                  <a:schemeClr val="tx1"/>
                </a:solidFill>
                <a:latin typeface="Arial" charset="0"/>
                <a:ea typeface="+mn-ea"/>
                <a:cs typeface="+mn-cs"/>
              </a:rPr>
              <a:t>Investigação</a:t>
            </a:r>
          </a:p>
          <a:p>
            <a:pPr marL="171450" lvl="0" indent="-171450">
              <a:buFont typeface="Arial"/>
              <a:buChar char="•"/>
            </a:pPr>
            <a:r>
              <a:rPr lang="pt-PT" sz="1200">
                <a:solidFill>
                  <a:schemeClr val="tx1"/>
                </a:solidFill>
                <a:latin typeface="Arial" charset="0"/>
                <a:ea typeface="+mn-ea"/>
                <a:cs typeface="+mn-cs"/>
              </a:rPr>
              <a:t>Estrutura</a:t>
            </a:r>
          </a:p>
          <a:p>
            <a:pPr marL="171450" lvl="0" indent="-171450">
              <a:buFont typeface="Arial"/>
              <a:buChar char="•"/>
            </a:pPr>
            <a:r>
              <a:rPr lang="pt-PT" sz="1200">
                <a:solidFill>
                  <a:schemeClr val="tx1"/>
                </a:solidFill>
                <a:latin typeface="Arial" charset="0"/>
                <a:ea typeface="+mn-ea"/>
                <a:cs typeface="+mn-cs"/>
              </a:rPr>
              <a:t>Conteúdo</a:t>
            </a:r>
          </a:p>
          <a:p>
            <a:pPr marL="171450" lvl="0" indent="-171450">
              <a:buFont typeface="Arial"/>
              <a:buChar char="•"/>
            </a:pPr>
            <a:r>
              <a:rPr lang="pt-PT" sz="1200">
                <a:solidFill>
                  <a:schemeClr val="tx1"/>
                </a:solidFill>
                <a:latin typeface="Arial" charset="0"/>
                <a:ea typeface="+mn-ea"/>
                <a:cs typeface="+mn-cs"/>
              </a:rPr>
              <a:t>Imagem</a:t>
            </a:r>
          </a:p>
          <a:p>
            <a:pPr marL="171450" lvl="0" indent="-171450">
              <a:buFont typeface="Arial"/>
              <a:buChar char="•"/>
            </a:pPr>
            <a:r>
              <a:rPr lang="pt-PT" sz="1200">
                <a:solidFill>
                  <a:schemeClr val="tx1"/>
                </a:solidFill>
                <a:latin typeface="Arial" charset="0"/>
                <a:ea typeface="+mn-ea"/>
                <a:cs typeface="+mn-cs"/>
              </a:rPr>
              <a:t>Ensaiar</a:t>
            </a:r>
          </a:p>
          <a:p>
            <a:pPr marL="171450" lvl="0" indent="-171450">
              <a:buFont typeface="Arial"/>
              <a:buChar char="•"/>
            </a:pPr>
            <a:r>
              <a:rPr lang="pt-PT" sz="1200">
                <a:solidFill>
                  <a:schemeClr val="tx1"/>
                </a:solidFill>
                <a:latin typeface="Arial" charset="0"/>
                <a:ea typeface="+mn-ea"/>
                <a:cs typeface="+mn-cs"/>
              </a:rPr>
              <a:t>Ensaiar novamente!</a:t>
            </a:r>
          </a:p>
          <a:p>
            <a:r>
              <a:rPr lang="pt-PT" sz="1200">
                <a:solidFill>
                  <a:schemeClr val="tx1"/>
                </a:solidFill>
                <a:latin typeface="Arial" charset="0"/>
                <a:ea typeface="+mn-ea"/>
                <a:cs typeface="+mn-cs"/>
              </a:rPr>
              <a:t>Este slide reintroduz os 7 passos aos delegados. Formador para apresentar o segundo tópico - Investigação.</a:t>
            </a:r>
            <a:r>
              <a:rPr lang="pt-PT" sz="1000"/>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pPr eaLnBrk="1" hangingPunct="1">
              <a:lnSpc>
                <a:spcPct val="90000"/>
              </a:lnSpc>
            </a:pPr>
            <a:r>
              <a:rPr lang="pt-PT" sz="1000" b="1"/>
              <a:t>P:  "Além do conteúdo do curso, qual é a outra coisa mais importante para investigar?"  </a:t>
            </a:r>
            <a:r>
              <a:rPr lang="pt-PT" sz="1000"/>
              <a:t>O seu público.</a:t>
            </a:r>
          </a:p>
          <a:p>
            <a:pPr eaLnBrk="1" hangingPunct="1">
              <a:lnSpc>
                <a:spcPct val="90000"/>
              </a:lnSpc>
            </a:pPr>
            <a:endParaRPr lang="en-GB" sz="1000" b="1" dirty="0"/>
          </a:p>
          <a:p>
            <a:pPr eaLnBrk="1" hangingPunct="1">
              <a:lnSpc>
                <a:spcPct val="90000"/>
              </a:lnSpc>
            </a:pPr>
            <a:r>
              <a:rPr lang="pt-PT" sz="1000" b="1"/>
              <a:t>Citar:</a:t>
            </a:r>
          </a:p>
          <a:p>
            <a:pPr eaLnBrk="1" hangingPunct="1">
              <a:lnSpc>
                <a:spcPct val="90000"/>
              </a:lnSpc>
            </a:pPr>
            <a:r>
              <a:rPr lang="pt-PT" sz="1000"/>
              <a:t>A torre do aeroporto local recebe uma chamada</a:t>
            </a:r>
          </a:p>
          <a:p>
            <a:pPr eaLnBrk="1" hangingPunct="1">
              <a:lnSpc>
                <a:spcPct val="90000"/>
              </a:lnSpc>
            </a:pPr>
            <a:r>
              <a:rPr lang="pt-PT" sz="1000" i="1"/>
              <a:t>"Torre - informação da hora, por favor"</a:t>
            </a:r>
          </a:p>
          <a:p>
            <a:pPr eaLnBrk="1" hangingPunct="1">
              <a:lnSpc>
                <a:spcPct val="90000"/>
              </a:lnSpc>
            </a:pPr>
            <a:r>
              <a:rPr lang="pt-PT" sz="1000"/>
              <a:t>"Aeronave, identifique-se"</a:t>
            </a:r>
          </a:p>
          <a:p>
            <a:pPr eaLnBrk="1" hangingPunct="1">
              <a:lnSpc>
                <a:spcPct val="90000"/>
              </a:lnSpc>
            </a:pPr>
            <a:r>
              <a:rPr lang="pt-PT" sz="1000" i="1"/>
              <a:t>"O que importa quem sou? Só quero saber as horas"</a:t>
            </a:r>
          </a:p>
          <a:p>
            <a:pPr eaLnBrk="1" hangingPunct="1">
              <a:lnSpc>
                <a:spcPct val="90000"/>
              </a:lnSpc>
            </a:pPr>
            <a:r>
              <a:rPr lang="pt-PT" sz="1000"/>
              <a:t>"Bem, se fosse da British Airways eu diria que eram 21h00, se fosse da American Airways eu diria que eram 9.00 pm, se fosse dos Fuzileiros eu diria que passava pouco da hora de jantar.  Mas se é o tipo de pessoa que eu acho que é, eu diria que a mão pequena do Mickey está a apontar para o 9 e a mão grande para o 12 "</a:t>
            </a:r>
          </a:p>
          <a:p>
            <a:pPr eaLnBrk="1" hangingPunct="1">
              <a:lnSpc>
                <a:spcPct val="90000"/>
              </a:lnSpc>
            </a:pPr>
            <a:endParaRPr lang="en-GB" sz="1000" b="1" dirty="0"/>
          </a:p>
          <a:p>
            <a:pPr eaLnBrk="1" hangingPunct="1">
              <a:lnSpc>
                <a:spcPct val="90000"/>
              </a:lnSpc>
            </a:pPr>
            <a:r>
              <a:rPr lang="pt-PT" sz="1000" b="1"/>
              <a:t>P:  "Que características do seu público podem afetar a forma como leciona a formação?" </a:t>
            </a:r>
            <a:r>
              <a:rPr lang="pt-PT" sz="1000" i="1"/>
              <a:t>(Debata e registe os pontos principais no quadro)</a:t>
            </a:r>
          </a:p>
          <a:p>
            <a:pPr eaLnBrk="1" hangingPunct="1">
              <a:lnSpc>
                <a:spcPct val="90000"/>
              </a:lnSpc>
              <a:buFontTx/>
              <a:buChar char="•"/>
            </a:pPr>
            <a:r>
              <a:rPr lang="pt-PT" sz="1000"/>
              <a:t> Histórico</a:t>
            </a:r>
          </a:p>
          <a:p>
            <a:pPr eaLnBrk="1" hangingPunct="1">
              <a:lnSpc>
                <a:spcPct val="90000"/>
              </a:lnSpc>
              <a:buFontTx/>
              <a:buChar char="•"/>
            </a:pPr>
            <a:r>
              <a:rPr lang="pt-PT" sz="1000"/>
              <a:t> Estilo de apresentação preferido</a:t>
            </a:r>
          </a:p>
          <a:p>
            <a:pPr eaLnBrk="1" hangingPunct="1">
              <a:lnSpc>
                <a:spcPct val="90000"/>
              </a:lnSpc>
              <a:buFontTx/>
              <a:buChar char="•"/>
            </a:pPr>
            <a:r>
              <a:rPr lang="pt-PT" sz="1000"/>
              <a:t> Experiência</a:t>
            </a:r>
          </a:p>
          <a:p>
            <a:pPr eaLnBrk="1" hangingPunct="1">
              <a:lnSpc>
                <a:spcPct val="90000"/>
              </a:lnSpc>
              <a:buFontTx/>
              <a:buChar char="•"/>
            </a:pPr>
            <a:r>
              <a:rPr lang="pt-PT" sz="1000"/>
              <a:t> Tamanho do público</a:t>
            </a:r>
          </a:p>
          <a:p>
            <a:pPr eaLnBrk="1" hangingPunct="1">
              <a:lnSpc>
                <a:spcPct val="90000"/>
              </a:lnSpc>
              <a:buFontTx/>
              <a:buChar char="•"/>
            </a:pPr>
            <a:r>
              <a:rPr lang="pt-PT" sz="1000"/>
              <a:t> Nível de competência</a:t>
            </a:r>
          </a:p>
          <a:p>
            <a:pPr eaLnBrk="1" hangingPunct="1">
              <a:lnSpc>
                <a:spcPct val="90000"/>
              </a:lnSpc>
              <a:buFontTx/>
              <a:buChar char="•"/>
            </a:pPr>
            <a:r>
              <a:rPr lang="pt-PT" sz="1000"/>
              <a:t> Época</a:t>
            </a:r>
          </a:p>
          <a:p>
            <a:pPr eaLnBrk="1" hangingPunct="1">
              <a:lnSpc>
                <a:spcPct val="90000"/>
              </a:lnSpc>
              <a:buFontTx/>
              <a:buChar char="•"/>
            </a:pPr>
            <a:r>
              <a:rPr lang="pt-PT" sz="1000" b="1"/>
              <a:t> Idioma</a:t>
            </a:r>
          </a:p>
          <a:p>
            <a:pPr eaLnBrk="1" hangingPunct="1">
              <a:lnSpc>
                <a:spcPct val="90000"/>
              </a:lnSpc>
              <a:buFontTx/>
              <a:buChar char="•"/>
            </a:pPr>
            <a:r>
              <a:rPr lang="pt-PT" sz="1000"/>
              <a:t> Desafios físicos</a:t>
            </a:r>
          </a:p>
          <a:p>
            <a:pPr eaLnBrk="1" hangingPunct="1">
              <a:lnSpc>
                <a:spcPct val="90000"/>
              </a:lnSpc>
              <a:buFontTx/>
              <a:buChar char="•"/>
            </a:pPr>
            <a:r>
              <a:rPr lang="pt-PT" sz="1000" b="1"/>
              <a:t> Localização geográfica</a:t>
            </a:r>
          </a:p>
          <a:p>
            <a:pPr eaLnBrk="1" hangingPunct="1">
              <a:lnSpc>
                <a:spcPct val="90000"/>
              </a:lnSpc>
              <a:buFontTx/>
              <a:buChar char="•"/>
            </a:pPr>
            <a:r>
              <a:rPr lang="pt-PT" sz="1000"/>
              <a:t> Competências relacionadas</a:t>
            </a:r>
          </a:p>
          <a:p>
            <a:pPr eaLnBrk="1" hangingPunct="1">
              <a:lnSpc>
                <a:spcPct val="90000"/>
              </a:lnSpc>
              <a:buFontTx/>
              <a:buChar char="•"/>
            </a:pPr>
            <a:r>
              <a:rPr lang="pt-PT" sz="1000" b="1"/>
              <a:t> Cultura</a:t>
            </a:r>
          </a:p>
          <a:p>
            <a:pPr eaLnBrk="1" hangingPunct="1">
              <a:lnSpc>
                <a:spcPct val="90000"/>
              </a:lnSpc>
              <a:buFontTx/>
              <a:buChar char="•"/>
            </a:pPr>
            <a:r>
              <a:rPr lang="pt-PT" sz="1000"/>
              <a:t> Educação</a:t>
            </a:r>
          </a:p>
          <a:p>
            <a:pPr eaLnBrk="1" hangingPunct="1">
              <a:lnSpc>
                <a:spcPct val="90000"/>
              </a:lnSpc>
              <a:buFontTx/>
              <a:buChar char="•"/>
            </a:pPr>
            <a:r>
              <a:rPr lang="pt-PT" sz="1000" b="1"/>
              <a:t> Nível de leitura</a:t>
            </a:r>
          </a:p>
          <a:p>
            <a:pPr eaLnBrk="1" hangingPunct="1">
              <a:lnSpc>
                <a:spcPct val="90000"/>
              </a:lnSpc>
              <a:buFontTx/>
              <a:buChar char="•"/>
            </a:pPr>
            <a:r>
              <a:rPr lang="pt-PT" sz="1000"/>
              <a:t> Função na empresa</a:t>
            </a:r>
          </a:p>
          <a:p>
            <a:pPr eaLnBrk="1" hangingPunct="1">
              <a:lnSpc>
                <a:spcPct val="90000"/>
              </a:lnSpc>
              <a:buFontTx/>
              <a:buChar char="•"/>
            </a:pPr>
            <a:r>
              <a:rPr lang="pt-PT" sz="1000" b="1"/>
              <a:t> Atitude/motivação: </a:t>
            </a:r>
          </a:p>
          <a:p>
            <a:pPr lvl="1" eaLnBrk="1" hangingPunct="1">
              <a:lnSpc>
                <a:spcPct val="90000"/>
              </a:lnSpc>
              <a:buFontTx/>
              <a:buChar char="•"/>
            </a:pPr>
            <a:r>
              <a:rPr lang="pt-PT" sz="1000" i="1"/>
              <a:t>Estão dispostos?</a:t>
            </a:r>
          </a:p>
          <a:p>
            <a:pPr lvl="1" eaLnBrk="1" hangingPunct="1">
              <a:lnSpc>
                <a:spcPct val="90000"/>
              </a:lnSpc>
              <a:buFontTx/>
              <a:buChar char="-"/>
            </a:pPr>
            <a:r>
              <a:rPr lang="pt-PT" sz="1000" i="1"/>
              <a:t>Sabem por que razão estão a participar na formação?</a:t>
            </a:r>
          </a:p>
          <a:p>
            <a:pPr lvl="1" eaLnBrk="1" hangingPunct="1">
              <a:lnSpc>
                <a:spcPct val="90000"/>
              </a:lnSpc>
              <a:buFontTx/>
              <a:buChar char="-"/>
            </a:pPr>
            <a:r>
              <a:rPr lang="pt-PT" sz="1000" i="1"/>
              <a:t>A moral é boa?</a:t>
            </a:r>
          </a:p>
          <a:p>
            <a:pPr lvl="1" eaLnBrk="1" hangingPunct="1">
              <a:lnSpc>
                <a:spcPct val="90000"/>
              </a:lnSpc>
              <a:buFontTx/>
              <a:buChar char="-"/>
            </a:pPr>
            <a:r>
              <a:rPr lang="pt-PT" sz="1000" i="1"/>
              <a:t>Qual é a atitude deles em relação à organização e à formação?</a:t>
            </a:r>
          </a:p>
          <a:p>
            <a:pPr lvl="1" eaLnBrk="1" hangingPunct="1">
              <a:lnSpc>
                <a:spcPct val="90000"/>
              </a:lnSpc>
              <a:buFontTx/>
              <a:buChar char="-"/>
            </a:pPr>
            <a:r>
              <a:rPr lang="pt-PT" sz="1000" i="1"/>
              <a:t>Acreditam que a formação é importante?</a:t>
            </a:r>
          </a:p>
          <a:p>
            <a:pPr lvl="1" eaLnBrk="1" hangingPunct="1">
              <a:lnSpc>
                <a:spcPct val="90000"/>
              </a:lnSpc>
              <a:buFontTx/>
              <a:buChar char="-"/>
            </a:pPr>
            <a:r>
              <a:rPr lang="pt-PT" sz="1000" i="1"/>
              <a:t>As suas experiências de formação anteriores foram positivas?</a:t>
            </a:r>
          </a:p>
          <a:p>
            <a:pPr eaLnBrk="1" hangingPunct="1">
              <a:lnSpc>
                <a:spcPct val="90000"/>
              </a:lnSpc>
              <a:buFontTx/>
              <a:buChar char="-"/>
            </a:pPr>
            <a:r>
              <a:rPr lang="pt-PT" sz="1000" b="1"/>
              <a:t>Fatores de gestão:</a:t>
            </a:r>
            <a:r>
              <a:rPr lang="pt-PT" sz="1000" b="1" i="1"/>
              <a:t>  </a:t>
            </a:r>
          </a:p>
          <a:p>
            <a:pPr lvl="1" eaLnBrk="1" hangingPunct="1">
              <a:lnSpc>
                <a:spcPct val="90000"/>
              </a:lnSpc>
              <a:buFontTx/>
              <a:buChar char="-"/>
            </a:pPr>
            <a:r>
              <a:rPr lang="pt-PT" sz="1000" i="1"/>
              <a:t>Os gestores estão dispostos a enviar o seu pessoal/dispensar o tempo do seu pessoal? </a:t>
            </a:r>
          </a:p>
          <a:p>
            <a:pPr lvl="1" eaLnBrk="1" hangingPunct="1">
              <a:lnSpc>
                <a:spcPct val="90000"/>
              </a:lnSpc>
              <a:buFontTx/>
              <a:buChar char="-"/>
            </a:pPr>
            <a:r>
              <a:rPr lang="pt-PT" sz="1000" i="1"/>
              <a:t>Os gestores já possuem o conhecimento?</a:t>
            </a:r>
          </a:p>
          <a:p>
            <a:pPr lvl="1" eaLnBrk="1" hangingPunct="1">
              <a:lnSpc>
                <a:spcPct val="90000"/>
              </a:lnSpc>
              <a:buFontTx/>
              <a:buChar char="-"/>
            </a:pPr>
            <a:r>
              <a:rPr lang="pt-PT" sz="1000" i="1"/>
              <a:t>Os gestores acreditam que a formação é importante?</a:t>
            </a:r>
          </a:p>
          <a:p>
            <a:pPr lvl="1" eaLnBrk="1" hangingPunct="1">
              <a:lnSpc>
                <a:spcPct val="90000"/>
              </a:lnSpc>
            </a:pPr>
            <a:endParaRPr lang="en-GB" sz="1000" i="1" dirty="0"/>
          </a:p>
          <a:p>
            <a:pPr lvl="1" eaLnBrk="1" hangingPunct="1">
              <a:lnSpc>
                <a:spcPct val="90000"/>
              </a:lnSpc>
            </a:pPr>
            <a:r>
              <a:rPr lang="pt-PT" sz="1000" b="1"/>
              <a:t>Nota:  </a:t>
            </a:r>
            <a:r>
              <a:rPr lang="pt-PT" sz="1000"/>
              <a:t>Aprofunde o conceito de "conhecer o público" nos dois slides seguintes</a:t>
            </a:r>
          </a:p>
          <a:p>
            <a:pPr eaLnBrk="1" hangingPunct="1">
              <a:lnSpc>
                <a:spcPct val="90000"/>
              </a:lnSpc>
            </a:pPr>
            <a:endParaRPr lang="en-GB" sz="1000" i="1" dirty="0"/>
          </a:p>
          <a:p>
            <a:pPr eaLnBrk="1" hangingPunct="1">
              <a:lnSpc>
                <a:spcPct val="90000"/>
              </a:lnSpc>
            </a:pPr>
            <a:endParaRPr lang="en-GB" sz="1000" i="1" dirty="0"/>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14</a:t>
            </a:fld>
            <a:endParaRPr lang="en-GB"/>
          </a:p>
        </p:txBody>
      </p:sp>
    </p:spTree>
    <p:extLst>
      <p:ext uri="{BB962C8B-B14F-4D97-AF65-F5344CB8AC3E}">
        <p14:creationId xmlns:p14="http://schemas.microsoft.com/office/powerpoint/2010/main" val="6943920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Características do público</a:t>
            </a:r>
          </a:p>
          <a:p>
            <a:pPr marL="171450" lvl="0" indent="-171450">
              <a:buFont typeface="Arial"/>
              <a:buChar char="•"/>
            </a:pPr>
            <a:r>
              <a:rPr lang="pt-PT" sz="1200">
                <a:solidFill>
                  <a:schemeClr val="tx1"/>
                </a:solidFill>
                <a:latin typeface="Arial" charset="0"/>
                <a:ea typeface="+mn-ea"/>
                <a:cs typeface="+mn-cs"/>
              </a:rPr>
              <a:t>Histórico</a:t>
            </a:r>
          </a:p>
          <a:p>
            <a:pPr marL="171450" lvl="0" indent="-171450">
              <a:buFont typeface="Arial"/>
              <a:buChar char="•"/>
            </a:pPr>
            <a:r>
              <a:rPr lang="pt-PT" sz="1200">
                <a:solidFill>
                  <a:schemeClr val="tx1"/>
                </a:solidFill>
                <a:latin typeface="Arial" charset="0"/>
                <a:ea typeface="+mn-ea"/>
                <a:cs typeface="+mn-cs"/>
              </a:rPr>
              <a:t>Estilo de apresentação preferido</a:t>
            </a:r>
          </a:p>
          <a:p>
            <a:pPr marL="171450" lvl="0" indent="-171450">
              <a:buFont typeface="Arial"/>
              <a:buChar char="•"/>
            </a:pPr>
            <a:r>
              <a:rPr lang="pt-PT" sz="1200">
                <a:solidFill>
                  <a:schemeClr val="tx1"/>
                </a:solidFill>
                <a:latin typeface="Arial" charset="0"/>
                <a:ea typeface="+mn-ea"/>
                <a:cs typeface="+mn-cs"/>
              </a:rPr>
              <a:t>Experiência</a:t>
            </a:r>
          </a:p>
          <a:p>
            <a:pPr marL="171450" lvl="0" indent="-171450">
              <a:buFont typeface="Arial"/>
              <a:buChar char="•"/>
            </a:pPr>
            <a:r>
              <a:rPr lang="pt-PT" sz="1200">
                <a:solidFill>
                  <a:schemeClr val="tx1"/>
                </a:solidFill>
                <a:latin typeface="Arial" charset="0"/>
                <a:ea typeface="+mn-ea"/>
                <a:cs typeface="+mn-cs"/>
              </a:rPr>
              <a:t>Tamanho do público</a:t>
            </a:r>
          </a:p>
          <a:p>
            <a:pPr marL="171450" lvl="0" indent="-171450">
              <a:buFont typeface="Arial"/>
              <a:buChar char="•"/>
            </a:pPr>
            <a:r>
              <a:rPr lang="pt-PT" sz="1200">
                <a:solidFill>
                  <a:schemeClr val="tx1"/>
                </a:solidFill>
                <a:latin typeface="Arial" charset="0"/>
                <a:ea typeface="+mn-ea"/>
                <a:cs typeface="+mn-cs"/>
              </a:rPr>
              <a:t>Nível de competência</a:t>
            </a:r>
          </a:p>
          <a:p>
            <a:pPr marL="171450" lvl="0" indent="-171450">
              <a:buFont typeface="Arial"/>
              <a:buChar char="•"/>
            </a:pPr>
            <a:r>
              <a:rPr lang="pt-PT" sz="1200">
                <a:solidFill>
                  <a:schemeClr val="tx1"/>
                </a:solidFill>
                <a:latin typeface="Arial" charset="0"/>
                <a:ea typeface="+mn-ea"/>
                <a:cs typeface="+mn-cs"/>
              </a:rPr>
              <a:t>Época</a:t>
            </a:r>
          </a:p>
          <a:p>
            <a:pPr marL="171450" lvl="0" indent="-171450">
              <a:buFont typeface="Arial"/>
              <a:buChar char="•"/>
            </a:pPr>
            <a:r>
              <a:rPr lang="pt-PT" sz="1200">
                <a:solidFill>
                  <a:schemeClr val="tx1"/>
                </a:solidFill>
                <a:latin typeface="Arial" charset="0"/>
                <a:ea typeface="+mn-ea"/>
                <a:cs typeface="+mn-cs"/>
              </a:rPr>
              <a:t>Idioma</a:t>
            </a:r>
          </a:p>
          <a:p>
            <a:r>
              <a:rPr lang="pt-PT" sz="1200">
                <a:solidFill>
                  <a:schemeClr val="tx1"/>
                </a:solidFill>
                <a:latin typeface="Arial" charset="0"/>
                <a:ea typeface="+mn-ea"/>
                <a:cs typeface="+mn-cs"/>
              </a:rPr>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15</a:t>
            </a:fld>
            <a:endParaRPr lang="en-GB"/>
          </a:p>
        </p:txBody>
      </p:sp>
    </p:spTree>
    <p:extLst>
      <p:ext uri="{BB962C8B-B14F-4D97-AF65-F5344CB8AC3E}">
        <p14:creationId xmlns:p14="http://schemas.microsoft.com/office/powerpoint/2010/main" val="3689742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Características do público</a:t>
            </a:r>
          </a:p>
          <a:p>
            <a:pPr marL="171450" lvl="0" indent="-171450">
              <a:buFont typeface="Arial"/>
              <a:buChar char="•"/>
            </a:pPr>
            <a:r>
              <a:rPr lang="pt-PT" sz="1200">
                <a:solidFill>
                  <a:schemeClr val="tx1"/>
                </a:solidFill>
                <a:latin typeface="Arial" charset="0"/>
                <a:ea typeface="+mn-ea"/>
                <a:cs typeface="+mn-cs"/>
              </a:rPr>
              <a:t>Desafios físicos</a:t>
            </a:r>
          </a:p>
          <a:p>
            <a:pPr marL="171450" lvl="0" indent="-171450">
              <a:buFont typeface="Arial"/>
              <a:buChar char="•"/>
            </a:pPr>
            <a:r>
              <a:rPr lang="pt-PT" sz="1200">
                <a:solidFill>
                  <a:schemeClr val="tx1"/>
                </a:solidFill>
                <a:latin typeface="Arial" charset="0"/>
                <a:ea typeface="+mn-ea"/>
                <a:cs typeface="+mn-cs"/>
              </a:rPr>
              <a:t>Localização geográfica</a:t>
            </a:r>
          </a:p>
          <a:p>
            <a:pPr marL="171450" lvl="0" indent="-171450">
              <a:buFont typeface="Arial"/>
              <a:buChar char="•"/>
            </a:pPr>
            <a:r>
              <a:rPr lang="pt-PT" sz="1200">
                <a:solidFill>
                  <a:schemeClr val="tx1"/>
                </a:solidFill>
                <a:latin typeface="Arial" charset="0"/>
                <a:ea typeface="+mn-ea"/>
                <a:cs typeface="+mn-cs"/>
              </a:rPr>
              <a:t>Competências relacionadas</a:t>
            </a:r>
          </a:p>
          <a:p>
            <a:pPr marL="171450" lvl="0" indent="-171450">
              <a:buFont typeface="Arial"/>
              <a:buChar char="•"/>
            </a:pPr>
            <a:r>
              <a:rPr lang="pt-PT" sz="1200">
                <a:solidFill>
                  <a:schemeClr val="tx1"/>
                </a:solidFill>
                <a:latin typeface="Arial" charset="0"/>
                <a:ea typeface="+mn-ea"/>
                <a:cs typeface="+mn-cs"/>
              </a:rPr>
              <a:t>Cultura</a:t>
            </a:r>
          </a:p>
          <a:p>
            <a:pPr marL="171450" lvl="0" indent="-171450">
              <a:buFont typeface="Arial"/>
              <a:buChar char="•"/>
            </a:pPr>
            <a:r>
              <a:rPr lang="pt-PT" sz="1200">
                <a:solidFill>
                  <a:schemeClr val="tx1"/>
                </a:solidFill>
                <a:latin typeface="Arial" charset="0"/>
                <a:ea typeface="+mn-ea"/>
                <a:cs typeface="+mn-cs"/>
              </a:rPr>
              <a:t>Educação</a:t>
            </a:r>
          </a:p>
          <a:p>
            <a:pPr marL="171450" lvl="0" indent="-171450">
              <a:buFont typeface="Arial"/>
              <a:buChar char="•"/>
            </a:pPr>
            <a:r>
              <a:rPr lang="pt-PT" sz="1200">
                <a:solidFill>
                  <a:schemeClr val="tx1"/>
                </a:solidFill>
                <a:latin typeface="Arial" charset="0"/>
                <a:ea typeface="+mn-ea"/>
                <a:cs typeface="+mn-cs"/>
              </a:rPr>
              <a:t>Função na organização</a:t>
            </a:r>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16</a:t>
            </a:fld>
            <a:endParaRPr lang="en-GB"/>
          </a:p>
        </p:txBody>
      </p:sp>
    </p:spTree>
    <p:extLst>
      <p:ext uri="{BB962C8B-B14F-4D97-AF65-F5344CB8AC3E}">
        <p14:creationId xmlns:p14="http://schemas.microsoft.com/office/powerpoint/2010/main" val="329693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Características do público</a:t>
            </a:r>
          </a:p>
          <a:p>
            <a:pPr lvl="0"/>
            <a:r>
              <a:rPr lang="pt-PT" sz="1200">
                <a:solidFill>
                  <a:schemeClr val="tx1"/>
                </a:solidFill>
                <a:latin typeface="Arial" charset="0"/>
                <a:ea typeface="+mn-ea"/>
                <a:cs typeface="+mn-cs"/>
              </a:rPr>
              <a:t>Atitude/motivação:</a:t>
            </a:r>
          </a:p>
          <a:p>
            <a:pPr marL="171450" lvl="0" indent="-171450">
              <a:buFont typeface="Arial"/>
              <a:buChar char="•"/>
            </a:pPr>
            <a:r>
              <a:rPr lang="pt-PT" sz="1200">
                <a:solidFill>
                  <a:schemeClr val="tx1"/>
                </a:solidFill>
                <a:latin typeface="Arial" charset="0"/>
                <a:ea typeface="+mn-ea"/>
                <a:cs typeface="+mn-cs"/>
              </a:rPr>
              <a:t>Estão dispostos?</a:t>
            </a:r>
          </a:p>
          <a:p>
            <a:pPr marL="171450" lvl="0" indent="-171450">
              <a:buFont typeface="Arial"/>
              <a:buChar char="•"/>
            </a:pPr>
            <a:r>
              <a:rPr lang="pt-PT" sz="1200">
                <a:solidFill>
                  <a:schemeClr val="tx1"/>
                </a:solidFill>
                <a:latin typeface="Arial" charset="0"/>
                <a:ea typeface="+mn-ea"/>
                <a:cs typeface="+mn-cs"/>
              </a:rPr>
              <a:t>Sabem por que razão estão aqui?</a:t>
            </a:r>
          </a:p>
          <a:p>
            <a:pPr marL="171450" lvl="0" indent="-171450">
              <a:buFont typeface="Arial"/>
              <a:buChar char="•"/>
            </a:pPr>
            <a:r>
              <a:rPr lang="pt-PT" sz="1200">
                <a:solidFill>
                  <a:schemeClr val="tx1"/>
                </a:solidFill>
                <a:latin typeface="Arial" charset="0"/>
                <a:ea typeface="+mn-ea"/>
                <a:cs typeface="+mn-cs"/>
              </a:rPr>
              <a:t>A moral é boa?</a:t>
            </a:r>
          </a:p>
          <a:p>
            <a:pPr marL="171450" lvl="0" indent="-171450">
              <a:buFont typeface="Arial"/>
              <a:buChar char="•"/>
            </a:pPr>
            <a:r>
              <a:rPr lang="pt-PT" sz="1200">
                <a:solidFill>
                  <a:schemeClr val="tx1"/>
                </a:solidFill>
                <a:latin typeface="Arial" charset="0"/>
                <a:ea typeface="+mn-ea"/>
                <a:cs typeface="+mn-cs"/>
              </a:rPr>
              <a:t>Qual é a atitude deles em relação à organização e à formação?</a:t>
            </a:r>
          </a:p>
          <a:p>
            <a:pPr marL="171450" lvl="0" indent="-171450">
              <a:buFont typeface="Arial"/>
              <a:buChar char="•"/>
            </a:pPr>
            <a:r>
              <a:rPr lang="pt-PT" sz="1200">
                <a:solidFill>
                  <a:schemeClr val="tx1"/>
                </a:solidFill>
                <a:latin typeface="Arial" charset="0"/>
                <a:ea typeface="+mn-ea"/>
                <a:cs typeface="+mn-cs"/>
              </a:rPr>
              <a:t>Acreditam que a formação é importante?</a:t>
            </a:r>
          </a:p>
          <a:p>
            <a:pPr marL="171450" lvl="0" indent="-171450">
              <a:buFont typeface="Arial"/>
              <a:buChar char="•"/>
            </a:pPr>
            <a:r>
              <a:rPr lang="pt-PT" sz="1200">
                <a:solidFill>
                  <a:schemeClr val="tx1"/>
                </a:solidFill>
                <a:latin typeface="Arial" charset="0"/>
                <a:ea typeface="+mn-ea"/>
                <a:cs typeface="+mn-cs"/>
              </a:rPr>
              <a:t>As suas experiências de formação anteriores foram positivas?</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Atitude/motivação: </a:t>
            </a:r>
          </a:p>
          <a:p>
            <a:r>
              <a:rPr lang="pt-PT" sz="1200" i="1">
                <a:solidFill>
                  <a:schemeClr val="tx1"/>
                </a:solidFill>
                <a:latin typeface="Arial" charset="0"/>
                <a:ea typeface="+mn-ea"/>
                <a:cs typeface="+mn-cs"/>
              </a:rPr>
              <a:t>Estão dispostos?</a:t>
            </a:r>
          </a:p>
          <a:p>
            <a:r>
              <a:rPr lang="pt-PT" sz="1200" i="1">
                <a:solidFill>
                  <a:schemeClr val="tx1"/>
                </a:solidFill>
                <a:latin typeface="Arial" charset="0"/>
                <a:ea typeface="+mn-ea"/>
                <a:cs typeface="+mn-cs"/>
              </a:rPr>
              <a:t>Sabem por que razão estão a participar na formação?</a:t>
            </a:r>
          </a:p>
          <a:p>
            <a:r>
              <a:rPr lang="pt-PT" sz="1200" i="1">
                <a:solidFill>
                  <a:schemeClr val="tx1"/>
                </a:solidFill>
                <a:latin typeface="Arial" charset="0"/>
                <a:ea typeface="+mn-ea"/>
                <a:cs typeface="+mn-cs"/>
              </a:rPr>
              <a:t>A moral é boa?</a:t>
            </a:r>
          </a:p>
          <a:p>
            <a:r>
              <a:rPr lang="pt-PT" sz="1200" i="1">
                <a:solidFill>
                  <a:schemeClr val="tx1"/>
                </a:solidFill>
                <a:latin typeface="Arial" charset="0"/>
                <a:ea typeface="+mn-ea"/>
                <a:cs typeface="+mn-cs"/>
              </a:rPr>
              <a:t>Qual é a atitude deles em relação à organização e à formação?</a:t>
            </a:r>
          </a:p>
          <a:p>
            <a:r>
              <a:rPr lang="pt-PT" sz="1200" i="1">
                <a:solidFill>
                  <a:schemeClr val="tx1"/>
                </a:solidFill>
                <a:latin typeface="Arial" charset="0"/>
                <a:ea typeface="+mn-ea"/>
                <a:cs typeface="+mn-cs"/>
              </a:rPr>
              <a:t>Acreditam que a formação é importante?</a:t>
            </a:r>
          </a:p>
          <a:p>
            <a:r>
              <a:rPr lang="pt-PT" sz="1200" i="1">
                <a:solidFill>
                  <a:schemeClr val="tx1"/>
                </a:solidFill>
                <a:latin typeface="Arial" charset="0"/>
                <a:ea typeface="+mn-ea"/>
                <a:cs typeface="+mn-cs"/>
              </a:rPr>
              <a:t>As suas experiências de formação anteriores foram positivas?</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Fatores de gestão:</a:t>
            </a:r>
            <a:r>
              <a:rPr lang="pt-PT" sz="1200" i="1">
                <a:solidFill>
                  <a:schemeClr val="tx1"/>
                </a:solidFill>
                <a:latin typeface="Arial" charset="0"/>
                <a:ea typeface="+mn-ea"/>
                <a:cs typeface="+mn-cs"/>
              </a:rPr>
              <a:t>  </a:t>
            </a:r>
          </a:p>
          <a:p>
            <a:r>
              <a:rPr lang="pt-PT" sz="1200" i="1">
                <a:solidFill>
                  <a:schemeClr val="tx1"/>
                </a:solidFill>
                <a:latin typeface="Arial" charset="0"/>
                <a:ea typeface="+mn-ea"/>
                <a:cs typeface="+mn-cs"/>
              </a:rPr>
              <a:t>Os gestores estão dispostos a enviar o seu pessoal/dispensar o tempo do seu pessoal? </a:t>
            </a:r>
          </a:p>
          <a:p>
            <a:r>
              <a:rPr lang="pt-PT" sz="1200" i="1">
                <a:solidFill>
                  <a:schemeClr val="tx1"/>
                </a:solidFill>
                <a:latin typeface="Arial" charset="0"/>
                <a:ea typeface="+mn-ea"/>
                <a:cs typeface="+mn-cs"/>
              </a:rPr>
              <a:t>Os gestores já possuem o conhecimento?</a:t>
            </a:r>
          </a:p>
          <a:p>
            <a:r>
              <a:rPr lang="pt-PT" sz="1200" i="1">
                <a:solidFill>
                  <a:schemeClr val="tx1"/>
                </a:solidFill>
                <a:latin typeface="Arial" charset="0"/>
                <a:ea typeface="+mn-ea"/>
                <a:cs typeface="+mn-cs"/>
              </a:rPr>
              <a:t>Os gestores acreditam que a formação é importante?</a:t>
            </a:r>
          </a:p>
          <a:p>
            <a:r>
              <a:rPr lang="pt-PT" sz="1200">
                <a:solidFill>
                  <a:schemeClr val="tx1"/>
                </a:solidFill>
                <a:latin typeface="Arial" charset="0"/>
                <a:ea typeface="+mn-ea"/>
                <a:cs typeface="+mn-cs"/>
              </a:rPr>
              <a:t> </a:t>
            </a:r>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17</a:t>
            </a:fld>
            <a:endParaRPr lang="en-GB"/>
          </a:p>
        </p:txBody>
      </p:sp>
    </p:spTree>
    <p:extLst>
      <p:ext uri="{BB962C8B-B14F-4D97-AF65-F5344CB8AC3E}">
        <p14:creationId xmlns:p14="http://schemas.microsoft.com/office/powerpoint/2010/main" val="3557251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3BEC5CB4-09C2-4AEA-AA1D-D36982053166}" type="slidenum">
              <a:rPr lang="en-GB" smtClean="0"/>
              <a:pPr/>
              <a:t>18</a:t>
            </a:fld>
            <a:endParaRPr lang="en-GB"/>
          </a:p>
        </p:txBody>
      </p:sp>
      <p:sp>
        <p:nvSpPr>
          <p:cNvPr id="67587" name="Rectangle 2"/>
          <p:cNvSpPr>
            <a:spLocks noGrp="1" noRot="1" noChangeAspect="1" noChangeArrowheads="1" noTextEdit="1"/>
          </p:cNvSpPr>
          <p:nvPr>
            <p:ph type="sldImg"/>
          </p:nvPr>
        </p:nvSpPr>
        <p:spPr>
          <a:xfrm>
            <a:off x="2457450" y="323850"/>
            <a:ext cx="1727200" cy="1295400"/>
          </a:xfrm>
          <a:ln cap="flat"/>
        </p:spPr>
      </p:sp>
      <p:sp>
        <p:nvSpPr>
          <p:cNvPr id="67588" name="Rectangle 3"/>
          <p:cNvSpPr>
            <a:spLocks noGrp="1" noChangeArrowheads="1"/>
          </p:cNvSpPr>
          <p:nvPr>
            <p:ph type="body" idx="1"/>
          </p:nvPr>
        </p:nvSpPr>
        <p:spPr>
          <a:noFill/>
          <a:ln/>
        </p:spPr>
        <p:txBody>
          <a:bodyPr/>
          <a:lstStyle/>
          <a:p>
            <a:pPr eaLnBrk="1" hangingPunct="1">
              <a:lnSpc>
                <a:spcPct val="90000"/>
              </a:lnSpc>
            </a:pPr>
            <a:r>
              <a:rPr lang="pt-PT" sz="1000" b="1"/>
              <a:t>Citar:  </a:t>
            </a:r>
            <a:r>
              <a:rPr lang="pt-PT" sz="1000"/>
              <a:t>Referência a "David Kolb":  </a:t>
            </a:r>
            <a:r>
              <a:rPr lang="pt-PT" sz="1000" i="1"/>
              <a:t>"Descobriu-se que os adultos aprendem de uma forma mais eficaz ao fazer na prática e ao experimenta"</a:t>
            </a:r>
          </a:p>
          <a:p>
            <a:pPr eaLnBrk="1" hangingPunct="1">
              <a:lnSpc>
                <a:spcPct val="90000"/>
              </a:lnSpc>
            </a:pPr>
            <a:endParaRPr lang="en-GB" sz="1000" dirty="0"/>
          </a:p>
          <a:p>
            <a:pPr eaLnBrk="1" hangingPunct="1">
              <a:lnSpc>
                <a:spcPct val="90000"/>
              </a:lnSpc>
            </a:pPr>
            <a:r>
              <a:rPr lang="pt-PT" sz="1000"/>
              <a:t>Pode ser um exercício em grupo:  Grupo A:  Barreiras à aprendizagem, Grupo B: O que ajuda a aprendizagem</a:t>
            </a:r>
          </a:p>
          <a:p>
            <a:pPr eaLnBrk="1" hangingPunct="1">
              <a:lnSpc>
                <a:spcPct val="90000"/>
              </a:lnSpc>
            </a:pPr>
            <a:endParaRPr lang="en-GB" sz="1000" dirty="0"/>
          </a:p>
          <a:p>
            <a:pPr eaLnBrk="1" hangingPunct="1">
              <a:lnSpc>
                <a:spcPct val="90000"/>
              </a:lnSpc>
            </a:pPr>
            <a:r>
              <a:rPr lang="pt-PT" sz="1000" b="1"/>
              <a:t>P: "Quando e como é que as pessoas aprendem mais rapidamente</a:t>
            </a:r>
            <a:r>
              <a:rPr lang="pt-PT" sz="1000"/>
              <a:t>?" </a:t>
            </a:r>
            <a:r>
              <a:rPr lang="pt-PT" sz="1000" i="1"/>
              <a:t>(pergunte, debata e resuma)</a:t>
            </a:r>
          </a:p>
          <a:p>
            <a:pPr eaLnBrk="1" hangingPunct="1">
              <a:lnSpc>
                <a:spcPct val="90000"/>
              </a:lnSpc>
              <a:buFontTx/>
              <a:buChar char="•"/>
            </a:pPr>
            <a:r>
              <a:rPr lang="pt-PT" sz="1000"/>
              <a:t> Quando querem aprender</a:t>
            </a:r>
          </a:p>
          <a:p>
            <a:pPr eaLnBrk="1" hangingPunct="1">
              <a:lnSpc>
                <a:spcPct val="90000"/>
              </a:lnSpc>
              <a:buFontTx/>
              <a:buChar char="•"/>
            </a:pPr>
            <a:r>
              <a:rPr lang="pt-PT" sz="1000"/>
              <a:t> Quando sabem a razão de lhes ser importante </a:t>
            </a:r>
            <a:r>
              <a:rPr lang="pt-PT" sz="1000" i="1"/>
              <a:t>- "O que é que eu ganho com isso?" (WIIFM), o aluno</a:t>
            </a:r>
          </a:p>
          <a:p>
            <a:pPr eaLnBrk="1" hangingPunct="1">
              <a:lnSpc>
                <a:spcPct val="90000"/>
              </a:lnSpc>
              <a:buFontTx/>
              <a:buChar char="•"/>
            </a:pPr>
            <a:r>
              <a:rPr lang="pt-PT" sz="1000"/>
              <a:t> Quando eles acreditam que o que aprendem irá ajudá-los em casos reais - </a:t>
            </a:r>
            <a:r>
              <a:rPr lang="pt-PT" sz="1000" i="1"/>
              <a:t>Como é que a sua formação pode ajudar os seus alunos regionais de forma REAL? </a:t>
            </a:r>
          </a:p>
          <a:p>
            <a:pPr eaLnBrk="1" hangingPunct="1">
              <a:lnSpc>
                <a:spcPct val="90000"/>
              </a:lnSpc>
              <a:buFontTx/>
              <a:buChar char="•"/>
            </a:pPr>
            <a:r>
              <a:rPr lang="pt-PT" sz="1000"/>
              <a:t> Quando se encontram num ambiente de apoio e sem ameaças - </a:t>
            </a:r>
            <a:r>
              <a:rPr lang="pt-PT" sz="1000" i="1"/>
              <a:t>Como pode fazê-los sentirem-se completamente à vontade no ambiente de aprendizagem?  Como pode garantir que eles se divertem?</a:t>
            </a:r>
          </a:p>
          <a:p>
            <a:pPr eaLnBrk="1" hangingPunct="1">
              <a:lnSpc>
                <a:spcPct val="90000"/>
              </a:lnSpc>
              <a:buFontTx/>
              <a:buChar char="•"/>
            </a:pPr>
            <a:r>
              <a:rPr lang="pt-PT" sz="1000"/>
              <a:t> Quando eles se sentem bem consigo mesmos e se sentem capazes de aprender o que é esperado deles - </a:t>
            </a:r>
            <a:r>
              <a:rPr lang="pt-PT" sz="1000" i="1"/>
              <a:t>Consegue envolver os seus alunos de formas que os façam sentir-se bem com eles próprios? </a:t>
            </a:r>
          </a:p>
          <a:p>
            <a:pPr eaLnBrk="1" hangingPunct="1">
              <a:lnSpc>
                <a:spcPct val="90000"/>
              </a:lnSpc>
              <a:buFontTx/>
              <a:buChar char="•"/>
            </a:pPr>
            <a:r>
              <a:rPr lang="pt-PT" sz="1000"/>
              <a:t> Quando lhes são fornecidas informações de várias formas diferentes? </a:t>
            </a:r>
            <a:r>
              <a:rPr lang="pt-PT" sz="1000" i="1"/>
              <a:t>Como pode criar diferentes métodos de apresentação/materiais diferentes? (referencia ao intervalo de atenção típico de 12 minutos para adultos)</a:t>
            </a:r>
          </a:p>
          <a:p>
            <a:pPr eaLnBrk="1" hangingPunct="1">
              <a:lnSpc>
                <a:spcPct val="90000"/>
              </a:lnSpc>
              <a:buFontTx/>
              <a:buChar char="•"/>
            </a:pPr>
            <a:r>
              <a:rPr lang="pt-PT" sz="1000"/>
              <a:t> Eles aprendem a fazer a tarefa na prática - </a:t>
            </a:r>
            <a:r>
              <a:rPr lang="pt-PT" sz="1000" i="1"/>
              <a:t>Consegue proporcionar a oportunidade dos seus alunos colocarem em prática o que aprenderam o mais rápido possível?</a:t>
            </a:r>
            <a:r>
              <a:rPr lang="pt-PT" sz="1000"/>
              <a:t> </a:t>
            </a:r>
          </a:p>
          <a:p>
            <a:pPr eaLnBrk="1" hangingPunct="1">
              <a:lnSpc>
                <a:spcPct val="90000"/>
              </a:lnSpc>
              <a:buFontTx/>
              <a:buChar char="•"/>
            </a:pPr>
            <a:r>
              <a:rPr lang="pt-PT" sz="1000"/>
              <a:t>Eles aprendem com feedback oportuno relativo ao seu desempenho; os alunos gostam de ser elogiados quando fazem as coisas corretamente - </a:t>
            </a:r>
            <a:r>
              <a:rPr lang="pt-PT" sz="1000" i="1"/>
              <a:t>Garanta que feedback construtivo, sem julgamento, é dado em todas as oportunidades</a:t>
            </a:r>
          </a:p>
          <a:p>
            <a:pPr eaLnBrk="1" hangingPunct="1">
              <a:lnSpc>
                <a:spcPct val="90000"/>
              </a:lnSpc>
            </a:pPr>
            <a:endParaRPr lang="en-GB" sz="1000" i="1" dirty="0"/>
          </a:p>
          <a:p>
            <a:pPr eaLnBrk="1" hangingPunct="1">
              <a:lnSpc>
                <a:spcPct val="90000"/>
              </a:lnSpc>
            </a:pPr>
            <a:r>
              <a:rPr lang="pt-PT" sz="1000" b="1"/>
              <a:t>Exercício </a:t>
            </a:r>
            <a:r>
              <a:rPr lang="pt-PT" sz="1000" i="1"/>
              <a:t>(prepare antecipadamente o quadro com o comentário "do que ----" abaixo.  Os alunos devem adivinhar as percentagens.  O formador escreve os calores conforme apropriado)</a:t>
            </a:r>
          </a:p>
          <a:p>
            <a:pPr eaLnBrk="1" hangingPunct="1">
              <a:lnSpc>
                <a:spcPct val="90000"/>
              </a:lnSpc>
            </a:pPr>
            <a:r>
              <a:rPr lang="pt-PT" sz="1000"/>
              <a:t>Em geral, as pessoas em situação de aprendizagem retêm:</a:t>
            </a:r>
          </a:p>
          <a:p>
            <a:pPr eaLnBrk="1" hangingPunct="1">
              <a:lnSpc>
                <a:spcPct val="90000"/>
              </a:lnSpc>
            </a:pPr>
            <a:r>
              <a:rPr lang="pt-PT" sz="1000" i="1"/>
              <a:t>10%</a:t>
            </a:r>
            <a:r>
              <a:rPr lang="pt-PT" sz="1000"/>
              <a:t> </a:t>
            </a:r>
            <a:r>
              <a:rPr lang="pt-PT" sz="1000" u="sng"/>
              <a:t>do que lêem</a:t>
            </a:r>
          </a:p>
          <a:p>
            <a:pPr eaLnBrk="1" hangingPunct="1">
              <a:lnSpc>
                <a:spcPct val="90000"/>
              </a:lnSpc>
            </a:pPr>
            <a:r>
              <a:rPr lang="pt-PT" sz="1000" i="1"/>
              <a:t>20%</a:t>
            </a:r>
            <a:r>
              <a:rPr lang="pt-PT" sz="1000"/>
              <a:t> </a:t>
            </a:r>
            <a:r>
              <a:rPr lang="pt-PT" sz="1000" u="sng"/>
              <a:t>do que ouvem</a:t>
            </a:r>
          </a:p>
          <a:p>
            <a:pPr eaLnBrk="1" hangingPunct="1">
              <a:lnSpc>
                <a:spcPct val="90000"/>
              </a:lnSpc>
            </a:pPr>
            <a:r>
              <a:rPr lang="pt-PT" sz="1000" i="1"/>
              <a:t>30%</a:t>
            </a:r>
            <a:r>
              <a:rPr lang="pt-PT" sz="1000"/>
              <a:t> </a:t>
            </a:r>
            <a:r>
              <a:rPr lang="pt-PT" sz="1000" u="sng"/>
              <a:t>do que veem</a:t>
            </a:r>
          </a:p>
          <a:p>
            <a:pPr eaLnBrk="1" hangingPunct="1">
              <a:lnSpc>
                <a:spcPct val="90000"/>
              </a:lnSpc>
            </a:pPr>
            <a:r>
              <a:rPr lang="pt-PT" sz="1000" i="1"/>
              <a:t>50%</a:t>
            </a:r>
            <a:r>
              <a:rPr lang="pt-PT" sz="1000"/>
              <a:t> </a:t>
            </a:r>
            <a:r>
              <a:rPr lang="pt-PT" sz="1000" u="sng"/>
              <a:t>do que veem e ouvem</a:t>
            </a:r>
          </a:p>
          <a:p>
            <a:pPr eaLnBrk="1" hangingPunct="1">
              <a:lnSpc>
                <a:spcPct val="90000"/>
              </a:lnSpc>
            </a:pPr>
            <a:r>
              <a:rPr lang="pt-PT" sz="1000" i="1"/>
              <a:t>70%</a:t>
            </a:r>
            <a:r>
              <a:rPr lang="pt-PT" sz="1000"/>
              <a:t> </a:t>
            </a:r>
            <a:r>
              <a:rPr lang="pt-PT" sz="1000" u="sng"/>
              <a:t>do que conversam com os outros</a:t>
            </a:r>
          </a:p>
          <a:p>
            <a:pPr eaLnBrk="1" hangingPunct="1">
              <a:lnSpc>
                <a:spcPct val="90000"/>
              </a:lnSpc>
            </a:pPr>
            <a:r>
              <a:rPr lang="pt-PT" sz="1000" i="1"/>
              <a:t>80%</a:t>
            </a:r>
            <a:r>
              <a:rPr lang="pt-PT" sz="1000"/>
              <a:t> </a:t>
            </a:r>
            <a:r>
              <a:rPr lang="pt-PT" sz="1000" u="sng"/>
              <a:t>do que utilizam e fazem na vida real</a:t>
            </a:r>
          </a:p>
          <a:p>
            <a:pPr eaLnBrk="1" hangingPunct="1">
              <a:lnSpc>
                <a:spcPct val="90000"/>
              </a:lnSpc>
            </a:pPr>
            <a:r>
              <a:rPr lang="pt-PT" sz="1000" i="1"/>
              <a:t>95%</a:t>
            </a:r>
            <a:r>
              <a:rPr lang="pt-PT" sz="1000"/>
              <a:t> </a:t>
            </a:r>
            <a:r>
              <a:rPr lang="pt-PT" sz="1000" u="sng"/>
              <a:t>do que ensinam outra pessoa a fazer</a:t>
            </a:r>
          </a:p>
          <a:p>
            <a:pPr eaLnBrk="1" hangingPunct="1">
              <a:lnSpc>
                <a:spcPct val="90000"/>
              </a:lnSpc>
            </a:pPr>
            <a:endParaRPr lang="en-GB" sz="1000" u="sng" dirty="0"/>
          </a:p>
          <a:p>
            <a:pPr eaLnBrk="1" hangingPunct="1">
              <a:lnSpc>
                <a:spcPct val="90000"/>
              </a:lnSpc>
            </a:pPr>
            <a:r>
              <a:rPr lang="pt-PT" sz="1000" b="1"/>
              <a:t>Nota:  </a:t>
            </a:r>
            <a:r>
              <a:rPr lang="pt-PT" sz="1000"/>
              <a:t>Hiperligações para o exercício da sexta-feira anterior</a:t>
            </a:r>
            <a:r>
              <a:rPr lang="pt-PT" sz="1000" u="sng"/>
              <a:t> </a:t>
            </a:r>
          </a:p>
          <a:p>
            <a:pPr eaLnBrk="1" hangingPunct="1">
              <a:lnSpc>
                <a:spcPct val="90000"/>
              </a:lnSpc>
            </a:pPr>
            <a:endParaRPr lang="en-GB" sz="1000" b="1" u="sng" dirty="0"/>
          </a:p>
          <a:p>
            <a:pPr eaLnBrk="1" hangingPunct="1">
              <a:lnSpc>
                <a:spcPct val="90000"/>
              </a:lnSpc>
            </a:pPr>
            <a:r>
              <a:rPr lang="pt-PT" sz="1000" b="1" u="sng"/>
              <a:t>Citar:</a:t>
            </a:r>
            <a:r>
              <a:rPr lang="pt-PT" sz="1000" i="1"/>
              <a:t>  </a:t>
            </a:r>
            <a:r>
              <a:rPr lang="pt-PT" sz="1000"/>
              <a:t>Provérbio chinês:</a:t>
            </a:r>
          </a:p>
          <a:p>
            <a:pPr eaLnBrk="1" hangingPunct="1">
              <a:lnSpc>
                <a:spcPct val="90000"/>
              </a:lnSpc>
            </a:pPr>
            <a:r>
              <a:rPr lang="pt-PT" sz="1000"/>
              <a:t>"Eu ouço e esqueço</a:t>
            </a:r>
          </a:p>
          <a:p>
            <a:pPr eaLnBrk="1" hangingPunct="1">
              <a:lnSpc>
                <a:spcPct val="90000"/>
              </a:lnSpc>
            </a:pPr>
            <a:r>
              <a:rPr lang="pt-PT" sz="1000"/>
              <a:t>Eu vejo e lembro-me</a:t>
            </a:r>
          </a:p>
          <a:p>
            <a:pPr eaLnBrk="1" hangingPunct="1">
              <a:lnSpc>
                <a:spcPct val="90000"/>
              </a:lnSpc>
            </a:pPr>
            <a:r>
              <a:rPr lang="pt-PT" sz="1000"/>
              <a:t>Eu faço e compreendo"</a:t>
            </a:r>
          </a:p>
          <a:p>
            <a:pPr eaLnBrk="1" hangingPunct="1">
              <a:lnSpc>
                <a:spcPct val="90000"/>
              </a:lnSpc>
            </a:pPr>
            <a:endParaRPr lang="en-GB" sz="1000" i="1" dirty="0"/>
          </a:p>
          <a:p>
            <a:pPr eaLnBrk="1" hangingPunct="1">
              <a:lnSpc>
                <a:spcPct val="90000"/>
              </a:lnSpc>
            </a:pPr>
            <a:r>
              <a:rPr lang="pt-PT" sz="1000" b="1" u="sng"/>
              <a:t>Fichas de apoio</a:t>
            </a:r>
            <a:r>
              <a:rPr lang="pt-PT" sz="1000" b="1"/>
              <a:t> </a:t>
            </a:r>
          </a:p>
          <a:p>
            <a:pPr eaLnBrk="1" hangingPunct="1">
              <a:lnSpc>
                <a:spcPct val="90000"/>
              </a:lnSpc>
              <a:buFontTx/>
              <a:buChar char="-"/>
            </a:pPr>
            <a:r>
              <a:rPr lang="pt-PT" sz="1000" b="1"/>
              <a:t>Estilos de aprendizagem </a:t>
            </a:r>
            <a:r>
              <a:rPr lang="pt-PT" sz="1000" i="1"/>
              <a:t>(curiosidade):</a:t>
            </a:r>
            <a:r>
              <a:rPr lang="pt-PT" sz="1000" b="1"/>
              <a:t>  </a:t>
            </a:r>
            <a:r>
              <a:rPr lang="pt-PT" sz="1000"/>
              <a:t>Ativista, pragmático, teórico, refletor</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6789CC96-303C-4354-887D-ABE3BAF32AF3}" type="slidenum">
              <a:rPr lang="en-GB" smtClean="0"/>
              <a:pPr/>
              <a:t>19</a:t>
            </a:fld>
            <a:endParaRPr lang="en-GB"/>
          </a:p>
        </p:txBody>
      </p:sp>
      <p:sp>
        <p:nvSpPr>
          <p:cNvPr id="69635" name="Rectangle 2"/>
          <p:cNvSpPr>
            <a:spLocks noGrp="1" noRot="1" noChangeAspect="1" noChangeArrowheads="1" noTextEdit="1"/>
          </p:cNvSpPr>
          <p:nvPr>
            <p:ph type="sldImg"/>
          </p:nvPr>
        </p:nvSpPr>
        <p:spPr>
          <a:xfrm>
            <a:off x="2457450" y="323850"/>
            <a:ext cx="1727200" cy="1295400"/>
          </a:xfrm>
          <a:ln cap="flat"/>
        </p:spPr>
      </p:sp>
      <p:sp>
        <p:nvSpPr>
          <p:cNvPr id="69636" name="Rectangle 3"/>
          <p:cNvSpPr>
            <a:spLocks noGrp="1" noChangeArrowheads="1"/>
          </p:cNvSpPr>
          <p:nvPr>
            <p:ph type="body" idx="1"/>
          </p:nvPr>
        </p:nvSpPr>
        <p:spPr>
          <a:noFill/>
          <a:ln/>
        </p:spPr>
        <p:txBody>
          <a:bodyPr/>
          <a:lstStyle/>
          <a:p>
            <a:pPr eaLnBrk="1" hangingPunct="1">
              <a:lnSpc>
                <a:spcPct val="80000"/>
              </a:lnSpc>
            </a:pPr>
            <a:r>
              <a:rPr lang="pt-PT" sz="900" b="1"/>
              <a:t>P:  "O que é uma boa estrutura para um evento de formação?"  </a:t>
            </a:r>
            <a:r>
              <a:rPr lang="pt-PT" sz="900" i="1"/>
              <a:t>(Os alunos consideram e debatem a estrutura preferida antes de cada ponto ser revelado.  O instrutor deve mencionar os pontos principais não abrangidos pelos alunos.):</a:t>
            </a:r>
          </a:p>
          <a:p>
            <a:pPr eaLnBrk="1" hangingPunct="1">
              <a:lnSpc>
                <a:spcPct val="80000"/>
              </a:lnSpc>
            </a:pPr>
            <a:endParaRPr lang="en-GB" sz="900" i="1" dirty="0"/>
          </a:p>
          <a:p>
            <a:pPr eaLnBrk="1" hangingPunct="1">
              <a:lnSpc>
                <a:spcPct val="80000"/>
              </a:lnSpc>
            </a:pPr>
            <a:r>
              <a:rPr lang="pt-PT" sz="900" b="1"/>
              <a:t>Introdução:</a:t>
            </a:r>
            <a:r>
              <a:rPr lang="pt-PT" sz="900"/>
              <a:t> </a:t>
            </a:r>
          </a:p>
          <a:p>
            <a:pPr eaLnBrk="1" hangingPunct="1">
              <a:lnSpc>
                <a:spcPct val="80000"/>
              </a:lnSpc>
              <a:buFontTx/>
              <a:buChar char="•"/>
            </a:pPr>
            <a:r>
              <a:rPr lang="pt-PT" sz="900"/>
              <a:t> Apresenta-se a si, o instrutor (cumprimente os alunos na porta, lembre-se de sorrir!) </a:t>
            </a:r>
          </a:p>
          <a:p>
            <a:pPr eaLnBrk="1" hangingPunct="1">
              <a:lnSpc>
                <a:spcPct val="80000"/>
              </a:lnSpc>
              <a:buFontTx/>
              <a:buChar char="•"/>
            </a:pPr>
            <a:r>
              <a:rPr lang="pt-PT" sz="900"/>
              <a:t> Dá as boas-vindas ao seu público, constrói clima e relacionamento bom/inicial  </a:t>
            </a:r>
          </a:p>
          <a:p>
            <a:pPr eaLnBrk="1" hangingPunct="1">
              <a:lnSpc>
                <a:spcPct val="80000"/>
              </a:lnSpc>
              <a:buFontTx/>
              <a:buChar char="•"/>
            </a:pPr>
            <a:r>
              <a:rPr lang="pt-PT" sz="900"/>
              <a:t> Introdução criativa/poderosa:  Reforça mensagens estratégicas, traz profissionalismo, comunica a aquisição de gestão</a:t>
            </a:r>
          </a:p>
          <a:p>
            <a:pPr eaLnBrk="1" hangingPunct="1">
              <a:lnSpc>
                <a:spcPct val="80000"/>
              </a:lnSpc>
              <a:buFontTx/>
              <a:buChar char="•"/>
            </a:pPr>
            <a:r>
              <a:rPr lang="pt-PT" sz="900"/>
              <a:t> As atividades para quebrar o gelo transitam o público de atividades anteriores </a:t>
            </a:r>
          </a:p>
          <a:p>
            <a:pPr eaLnBrk="1" hangingPunct="1">
              <a:lnSpc>
                <a:spcPct val="80000"/>
              </a:lnSpc>
            </a:pPr>
            <a:r>
              <a:rPr lang="pt-PT" sz="900" b="1"/>
              <a:t>Apresentações:</a:t>
            </a:r>
          </a:p>
          <a:p>
            <a:pPr eaLnBrk="1" hangingPunct="1">
              <a:lnSpc>
                <a:spcPct val="80000"/>
              </a:lnSpc>
              <a:buFontTx/>
              <a:buChar char="•"/>
            </a:pPr>
            <a:r>
              <a:rPr lang="pt-PT" sz="900"/>
              <a:t> Dá-lhe a si, o instrutor, informações sobre os seus participantes</a:t>
            </a:r>
          </a:p>
          <a:p>
            <a:pPr eaLnBrk="1" hangingPunct="1">
              <a:lnSpc>
                <a:spcPct val="80000"/>
              </a:lnSpc>
              <a:buFontTx/>
              <a:buChar char="•"/>
            </a:pPr>
            <a:r>
              <a:rPr lang="pt-PT" sz="900"/>
              <a:t> Ajuda com o clima e relacionamento</a:t>
            </a:r>
          </a:p>
          <a:p>
            <a:pPr eaLnBrk="1" hangingPunct="1">
              <a:lnSpc>
                <a:spcPct val="80000"/>
              </a:lnSpc>
              <a:buFontTx/>
              <a:buChar char="•"/>
            </a:pPr>
            <a:r>
              <a:rPr lang="pt-PT" sz="900"/>
              <a:t> Perguntar pelo conhecimento dos alunos:  introduz o assunto, faz com que se sintam bem consigo mesmos </a:t>
            </a:r>
          </a:p>
          <a:p>
            <a:pPr eaLnBrk="1" hangingPunct="1">
              <a:lnSpc>
                <a:spcPct val="80000"/>
              </a:lnSpc>
              <a:buFontTx/>
              <a:buChar char="•"/>
            </a:pPr>
            <a:r>
              <a:rPr lang="pt-PT" sz="900"/>
              <a:t> Fornece informações básicas e novidades sobre o desenvolvimento futuro </a:t>
            </a:r>
          </a:p>
          <a:p>
            <a:pPr eaLnBrk="1" hangingPunct="1">
              <a:lnSpc>
                <a:spcPct val="80000"/>
              </a:lnSpc>
              <a:buFontTx/>
              <a:buChar char="•"/>
            </a:pPr>
            <a:r>
              <a:rPr lang="pt-PT" sz="900"/>
              <a:t> Menciona as "preocupações" ou "problemas" atuais  </a:t>
            </a:r>
          </a:p>
          <a:p>
            <a:pPr eaLnBrk="1" hangingPunct="1">
              <a:lnSpc>
                <a:spcPct val="80000"/>
              </a:lnSpc>
              <a:buFontTx/>
              <a:buChar char="•"/>
            </a:pPr>
            <a:r>
              <a:rPr lang="pt-PT" sz="900"/>
              <a:t> Foge às soluções (por exemplo, processos para apoiar a implementação do sistema)</a:t>
            </a:r>
          </a:p>
          <a:p>
            <a:pPr eaLnBrk="1" hangingPunct="1">
              <a:lnSpc>
                <a:spcPct val="80000"/>
              </a:lnSpc>
            </a:pPr>
            <a:r>
              <a:rPr lang="pt-PT" sz="900" b="1"/>
              <a:t>Programa:</a:t>
            </a:r>
          </a:p>
          <a:p>
            <a:pPr eaLnBrk="1" hangingPunct="1">
              <a:lnSpc>
                <a:spcPct val="80000"/>
              </a:lnSpc>
              <a:buFontTx/>
              <a:buChar char="•"/>
            </a:pPr>
            <a:r>
              <a:rPr lang="pt-PT" sz="900"/>
              <a:t> Deve ser claro e conciso (não discursivo!)</a:t>
            </a:r>
          </a:p>
          <a:p>
            <a:pPr eaLnBrk="1" hangingPunct="1">
              <a:lnSpc>
                <a:spcPct val="80000"/>
              </a:lnSpc>
              <a:buFontTx/>
              <a:buChar char="•"/>
            </a:pPr>
            <a:r>
              <a:rPr lang="pt-PT" sz="900"/>
              <a:t> Mantém o público e o instrutor no caminho certo (ajuda a evitar bloqueios mentais)</a:t>
            </a:r>
          </a:p>
          <a:p>
            <a:pPr eaLnBrk="1" hangingPunct="1">
              <a:lnSpc>
                <a:spcPct val="80000"/>
              </a:lnSpc>
              <a:buFontTx/>
              <a:buChar char="•"/>
            </a:pPr>
            <a:r>
              <a:rPr lang="pt-PT" sz="900"/>
              <a:t> Se os alunos souberem o que está por vir, serão evitadas interrupções desnecessárias </a:t>
            </a:r>
          </a:p>
          <a:p>
            <a:pPr eaLnBrk="1" hangingPunct="1">
              <a:lnSpc>
                <a:spcPct val="80000"/>
              </a:lnSpc>
              <a:buFontTx/>
              <a:buChar char="•"/>
            </a:pPr>
            <a:r>
              <a:rPr lang="pt-PT" sz="900"/>
              <a:t> Permite que o público veja a direção lógica e a conclusão do evento</a:t>
            </a:r>
          </a:p>
          <a:p>
            <a:pPr eaLnBrk="1" hangingPunct="1">
              <a:lnSpc>
                <a:spcPct val="80000"/>
              </a:lnSpc>
              <a:buFontTx/>
              <a:buChar char="•"/>
            </a:pPr>
            <a:r>
              <a:rPr lang="pt-PT" sz="900"/>
              <a:t> Gere as expectativas do público (por exemplo, regras da casa, pausas, etc.)</a:t>
            </a:r>
          </a:p>
          <a:p>
            <a:pPr eaLnBrk="1" hangingPunct="1">
              <a:lnSpc>
                <a:spcPct val="80000"/>
              </a:lnSpc>
            </a:pPr>
            <a:r>
              <a:rPr lang="pt-PT" sz="900" b="1"/>
              <a:t>Objetivos:</a:t>
            </a:r>
          </a:p>
          <a:p>
            <a:pPr eaLnBrk="1" hangingPunct="1">
              <a:lnSpc>
                <a:spcPct val="80000"/>
              </a:lnSpc>
              <a:buFontTx/>
              <a:buChar char="•"/>
            </a:pPr>
            <a:r>
              <a:rPr lang="pt-PT" sz="900"/>
              <a:t> Estados onde quer ir, como vai chegar lá e as condições circundantes (referência "SMART" - mensurável - objetivos)</a:t>
            </a:r>
          </a:p>
          <a:p>
            <a:pPr eaLnBrk="1" hangingPunct="1">
              <a:lnSpc>
                <a:spcPct val="80000"/>
              </a:lnSpc>
              <a:buFontTx/>
              <a:buChar char="•"/>
            </a:pPr>
            <a:r>
              <a:rPr lang="pt-PT" sz="900"/>
              <a:t> Aborda a “atitude e motivação” - o “O que é que eu ganho” (WIIIFM)</a:t>
            </a:r>
          </a:p>
          <a:p>
            <a:pPr eaLnBrk="1" hangingPunct="1">
              <a:lnSpc>
                <a:spcPct val="80000"/>
              </a:lnSpc>
              <a:buFontTx/>
              <a:buChar char="•"/>
            </a:pPr>
            <a:r>
              <a:rPr lang="pt-PT" sz="900"/>
              <a:t> Fornece a ligação entre a formação e o trabalho do participante</a:t>
            </a:r>
          </a:p>
          <a:p>
            <a:pPr eaLnBrk="1" hangingPunct="1">
              <a:lnSpc>
                <a:spcPct val="80000"/>
              </a:lnSpc>
            </a:pPr>
            <a:r>
              <a:rPr lang="pt-PT" sz="900" b="1"/>
              <a:t>Estrutura principal da formação:</a:t>
            </a:r>
          </a:p>
          <a:p>
            <a:pPr eaLnBrk="1" hangingPunct="1">
              <a:lnSpc>
                <a:spcPct val="80000"/>
              </a:lnSpc>
              <a:buFontTx/>
              <a:buChar char="•"/>
            </a:pPr>
            <a:r>
              <a:rPr lang="pt-PT" sz="900"/>
              <a:t> Deve ser factual e conter documentos comprovativos </a:t>
            </a:r>
          </a:p>
          <a:p>
            <a:pPr eaLnBrk="1" hangingPunct="1">
              <a:lnSpc>
                <a:spcPct val="80000"/>
              </a:lnSpc>
              <a:buFontTx/>
              <a:buChar char="•"/>
            </a:pPr>
            <a:r>
              <a:rPr lang="pt-PT" sz="900"/>
              <a:t> Deve ser animada e interessante </a:t>
            </a:r>
          </a:p>
          <a:p>
            <a:pPr eaLnBrk="1" hangingPunct="1">
              <a:lnSpc>
                <a:spcPct val="80000"/>
              </a:lnSpc>
              <a:buFontTx/>
              <a:buChar char="•"/>
            </a:pPr>
            <a:r>
              <a:rPr lang="pt-PT" sz="900"/>
              <a:t> Não complique.  Evitar tagarelar (o público perde o interesse e concentração)</a:t>
            </a:r>
          </a:p>
          <a:p>
            <a:pPr eaLnBrk="1" hangingPunct="1">
              <a:lnSpc>
                <a:spcPct val="80000"/>
              </a:lnSpc>
              <a:buFontTx/>
              <a:buChar char="•"/>
            </a:pPr>
            <a:r>
              <a:rPr lang="pt-PT" sz="900"/>
              <a:t> Criar interação (por exemplo, perguntas para verificar a compreensão, materiais, etc.)</a:t>
            </a:r>
          </a:p>
          <a:p>
            <a:pPr eaLnBrk="1" hangingPunct="1">
              <a:lnSpc>
                <a:spcPct val="80000"/>
              </a:lnSpc>
            </a:pPr>
            <a:r>
              <a:rPr lang="pt-PT" sz="900" b="1"/>
              <a:t>Resumo/Conclusão (um ou ambos):</a:t>
            </a:r>
          </a:p>
          <a:p>
            <a:pPr eaLnBrk="1" hangingPunct="1">
              <a:lnSpc>
                <a:spcPct val="80000"/>
              </a:lnSpc>
              <a:buFontTx/>
              <a:buChar char="•"/>
            </a:pPr>
            <a:r>
              <a:rPr lang="pt-PT" sz="900"/>
              <a:t> Resumir após cada tópico principal </a:t>
            </a:r>
          </a:p>
          <a:p>
            <a:pPr eaLnBrk="1" hangingPunct="1">
              <a:lnSpc>
                <a:spcPct val="80000"/>
              </a:lnSpc>
              <a:buFontTx/>
              <a:buChar char="•"/>
            </a:pPr>
            <a:r>
              <a:rPr lang="pt-PT" sz="900"/>
              <a:t> Revisitar os pontos principais</a:t>
            </a:r>
          </a:p>
          <a:p>
            <a:pPr eaLnBrk="1" hangingPunct="1">
              <a:lnSpc>
                <a:spcPct val="80000"/>
              </a:lnSpc>
              <a:buFontTx/>
              <a:buChar char="•"/>
            </a:pPr>
            <a:r>
              <a:rPr lang="pt-PT" sz="900"/>
              <a:t> Rever os tópicos para verificar a compreensão</a:t>
            </a:r>
          </a:p>
          <a:p>
            <a:pPr eaLnBrk="1" hangingPunct="1">
              <a:lnSpc>
                <a:spcPct val="80000"/>
              </a:lnSpc>
              <a:buFontTx/>
              <a:buChar char="•"/>
            </a:pPr>
            <a:r>
              <a:rPr lang="pt-PT" sz="900"/>
              <a:t> Reunir as várias vertentes da sua formação</a:t>
            </a:r>
          </a:p>
          <a:p>
            <a:pPr eaLnBrk="1" hangingPunct="1">
              <a:lnSpc>
                <a:spcPct val="80000"/>
              </a:lnSpc>
              <a:buFontTx/>
              <a:buChar char="•"/>
            </a:pPr>
            <a:r>
              <a:rPr lang="pt-PT" sz="900"/>
              <a:t> Os objetivos das verificações foram cumpridos</a:t>
            </a:r>
          </a:p>
          <a:p>
            <a:pPr eaLnBrk="1" hangingPunct="1">
              <a:lnSpc>
                <a:spcPct val="80000"/>
              </a:lnSpc>
            </a:pPr>
            <a:r>
              <a:rPr lang="pt-PT" sz="900" b="1"/>
              <a:t>Próximos passos/recomendações:</a:t>
            </a:r>
          </a:p>
          <a:p>
            <a:pPr eaLnBrk="1" hangingPunct="1">
              <a:lnSpc>
                <a:spcPct val="80000"/>
              </a:lnSpc>
              <a:buFontTx/>
              <a:buChar char="•"/>
            </a:pPr>
            <a:r>
              <a:rPr lang="pt-PT" sz="900"/>
              <a:t> Fornecer uma oportunidade para feedback</a:t>
            </a:r>
          </a:p>
          <a:p>
            <a:pPr eaLnBrk="1" hangingPunct="1">
              <a:lnSpc>
                <a:spcPct val="80000"/>
              </a:lnSpc>
              <a:buFontTx/>
              <a:buChar char="•"/>
            </a:pPr>
            <a:r>
              <a:rPr lang="pt-PT" sz="900"/>
              <a:t> Capturar recomendações para progresso futuro</a:t>
            </a:r>
          </a:p>
          <a:p>
            <a:pPr eaLnBrk="1" hangingPunct="1">
              <a:lnSpc>
                <a:spcPct val="80000"/>
              </a:lnSpc>
              <a:buFontTx/>
              <a:buChar char="•"/>
            </a:pPr>
            <a:r>
              <a:rPr lang="pt-PT" sz="900"/>
              <a:t> Discutir e acordar o Plano de Ação para aplicar o que foi aprendido</a:t>
            </a:r>
          </a:p>
          <a:p>
            <a:pPr eaLnBrk="1" hangingPunct="1">
              <a:lnSpc>
                <a:spcPct val="80000"/>
              </a:lnSpc>
              <a:buFontTx/>
              <a:buChar char="•"/>
            </a:pPr>
            <a:r>
              <a:rPr lang="pt-PT" sz="900"/>
              <a:t> NÃO TERMINE como um "dado adquirido"!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Os objetivos para esta sessão em particular são explicados aos delegados, estas são as coisas que o delegado deve ser capaz de fazer no final da sessão. Estes objetivos podem ser utilizados para testar o conhecimento obtido e permitir que os delegados avaliem a formação. Para esta sessão, os delegados devem ser capazes de:</a:t>
            </a:r>
          </a:p>
          <a:p>
            <a:pPr marL="171450" lvl="0" indent="-171450">
              <a:buFont typeface="Arial"/>
              <a:buChar char="•"/>
            </a:pPr>
            <a:r>
              <a:rPr lang="pt-PT" sz="1200">
                <a:solidFill>
                  <a:schemeClr val="tx1"/>
                </a:solidFill>
                <a:latin typeface="Arial" charset="0"/>
                <a:ea typeface="+mn-ea"/>
                <a:cs typeface="+mn-cs"/>
              </a:rPr>
              <a:t>Preparar adequadamente</a:t>
            </a:r>
          </a:p>
          <a:p>
            <a:pPr marL="171450" lvl="0" indent="-171450">
              <a:buFont typeface="Arial"/>
              <a:buChar char="•"/>
            </a:pPr>
            <a:r>
              <a:rPr lang="pt-PT" sz="1200">
                <a:solidFill>
                  <a:schemeClr val="tx1"/>
                </a:solidFill>
                <a:latin typeface="Arial" charset="0"/>
                <a:ea typeface="+mn-ea"/>
                <a:cs typeface="+mn-cs"/>
              </a:rPr>
              <a:t>Aplicar técnicas de leitura e demonstração variadas</a:t>
            </a:r>
          </a:p>
          <a:p>
            <a:pPr marL="171450" lvl="0" indent="-171450">
              <a:buFont typeface="Arial"/>
              <a:buChar char="•"/>
            </a:pPr>
            <a:r>
              <a:rPr lang="pt-PT" sz="1200">
                <a:solidFill>
                  <a:schemeClr val="tx1"/>
                </a:solidFill>
                <a:latin typeface="Arial" charset="0"/>
                <a:ea typeface="+mn-ea"/>
                <a:cs typeface="+mn-cs"/>
              </a:rPr>
              <a:t>Utilizar a melhor prática para pesquisar e conceber conteúdo (KIS)</a:t>
            </a:r>
          </a:p>
          <a:p>
            <a:pPr marL="171450" lvl="0" indent="-171450">
              <a:buFont typeface="Arial"/>
              <a:buChar char="•"/>
            </a:pPr>
            <a:r>
              <a:rPr lang="pt-PT" sz="1200">
                <a:solidFill>
                  <a:schemeClr val="tx1"/>
                </a:solidFill>
                <a:latin typeface="Arial" charset="0"/>
                <a:ea typeface="+mn-ea"/>
                <a:cs typeface="+mn-cs"/>
              </a:rPr>
              <a:t>Identificar os estilos de personalidade da audiência que possam influenciar a apresentação da formação</a:t>
            </a:r>
          </a:p>
          <a:p>
            <a:pPr marL="171450" indent="-171450">
              <a:buFont typeface="Arial"/>
              <a:buChar char="•"/>
            </a:pPr>
            <a:r>
              <a:rPr lang="pt-PT" sz="1200">
                <a:solidFill>
                  <a:schemeClr val="tx1"/>
                </a:solidFill>
                <a:latin typeface="Arial" charset="0"/>
                <a:ea typeface="+mn-ea"/>
                <a:cs typeface="+mn-cs"/>
              </a:rPr>
              <a:t>Demonstrar a utilização lógica da estrutura do curso</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a:t>
            </a:fld>
            <a:endParaRPr lang="en-GB"/>
          </a:p>
        </p:txBody>
      </p:sp>
    </p:spTree>
    <p:extLst>
      <p:ext uri="{BB962C8B-B14F-4D97-AF65-F5344CB8AC3E}">
        <p14:creationId xmlns:p14="http://schemas.microsoft.com/office/powerpoint/2010/main" val="14549324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normAutofit/>
          </a:bodyPr>
          <a:lstStyle/>
          <a:p>
            <a:r>
              <a:rPr lang="pt-PT" sz="1200">
                <a:solidFill>
                  <a:schemeClr val="tx1"/>
                </a:solidFill>
                <a:latin typeface="Arial" charset="0"/>
                <a:ea typeface="+mn-ea"/>
                <a:cs typeface="+mn-cs"/>
              </a:rPr>
              <a:t>Perguntas?</a:t>
            </a:r>
          </a:p>
          <a:p>
            <a:r>
              <a:rPr lang="pt-PT" sz="1200">
                <a:solidFill>
                  <a:schemeClr val="tx1"/>
                </a:solidFill>
                <a:latin typeface="Arial" charset="0"/>
                <a:ea typeface="+mn-ea"/>
                <a:cs typeface="+mn-cs"/>
              </a:rPr>
              <a:t>O slide deve ser utilizado pelos instrutores para abordar quaisquer questões levantadas pela turma e introduzir quaisquer áreas que o instrutor considere que necessitam de ser enfatizadas antes do final desta parte da sessão. </a:t>
            </a:r>
          </a:p>
        </p:txBody>
      </p:sp>
      <p:sp>
        <p:nvSpPr>
          <p:cNvPr id="4" name="Slide Number Placeholder 3"/>
          <p:cNvSpPr>
            <a:spLocks noGrp="1"/>
          </p:cNvSpPr>
          <p:nvPr>
            <p:ph type="sldNum" sz="quarter" idx="10"/>
          </p:nvPr>
        </p:nvSpPr>
        <p:spPr/>
        <p:txBody>
          <a:bodyPr/>
          <a:lstStyle/>
          <a:p>
            <a:fld id="{D4504A11-3BA0-4461-A1C5-454F02F9540C}" type="slidenum">
              <a:rPr lang="en-GB" smtClean="0"/>
              <a:pPr/>
              <a:t>20</a:t>
            </a:fld>
            <a:endParaRPr lang="en-GB"/>
          </a:p>
        </p:txBody>
      </p:sp>
    </p:spTree>
    <p:extLst>
      <p:ext uri="{BB962C8B-B14F-4D97-AF65-F5344CB8AC3E}">
        <p14:creationId xmlns:p14="http://schemas.microsoft.com/office/powerpoint/2010/main" val="1165661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1B014F52-A7B3-43BB-8B23-226580D23707}" type="slidenum">
              <a:rPr lang="en-GB" smtClean="0"/>
              <a:pPr/>
              <a:t>21</a:t>
            </a:fld>
            <a:endParaRPr lang="en-GB"/>
          </a:p>
        </p:txBody>
      </p:sp>
      <p:sp>
        <p:nvSpPr>
          <p:cNvPr id="68611" name="Rectangle 2"/>
          <p:cNvSpPr>
            <a:spLocks noGrp="1" noRot="1" noChangeAspect="1" noChangeArrowheads="1" noTextEdit="1"/>
          </p:cNvSpPr>
          <p:nvPr>
            <p:ph type="sldImg"/>
          </p:nvPr>
        </p:nvSpPr>
        <p:spPr>
          <a:xfrm>
            <a:off x="2457450" y="323850"/>
            <a:ext cx="1727200" cy="1295400"/>
          </a:xfrm>
          <a:ln cap="flat"/>
        </p:spPr>
      </p:sp>
      <p:sp>
        <p:nvSpPr>
          <p:cNvPr id="68612" name="Rectangle 3"/>
          <p:cNvSpPr>
            <a:spLocks noGrp="1" noChangeArrowheads="1"/>
          </p:cNvSpPr>
          <p:nvPr>
            <p:ph type="body" idx="1"/>
          </p:nvPr>
        </p:nvSpPr>
        <p:spPr>
          <a:noFill/>
          <a:ln/>
        </p:spPr>
        <p:txBody>
          <a:bodyPr/>
          <a:lstStyle/>
          <a:p>
            <a:pPr eaLnBrk="1" hangingPunct="1"/>
            <a:r>
              <a:rPr lang="pt-PT" sz="1000" b="1"/>
              <a:t>Citar:</a:t>
            </a:r>
            <a:r>
              <a:rPr lang="pt-PT" sz="1000"/>
              <a:t>  Considerando a estrutura do seu evento de formação, tenha em conta que deve:</a:t>
            </a:r>
          </a:p>
          <a:p>
            <a:pPr eaLnBrk="1" hangingPunct="1"/>
            <a:endParaRPr lang="en-GB" sz="1000" b="1" dirty="0"/>
          </a:p>
          <a:p>
            <a:pPr eaLnBrk="1" hangingPunct="1"/>
            <a:r>
              <a:rPr lang="pt-PT" sz="1000" b="1"/>
              <a:t>Diga-lhes o que lhes vai dizer:</a:t>
            </a:r>
            <a:r>
              <a:rPr lang="pt-PT" sz="1000"/>
              <a:t>   </a:t>
            </a:r>
            <a:r>
              <a:rPr lang="pt-PT" sz="1000" i="1"/>
              <a:t>Introdução, Programa, Objetivos</a:t>
            </a:r>
          </a:p>
          <a:p>
            <a:pPr eaLnBrk="1" hangingPunct="1"/>
            <a:r>
              <a:rPr lang="pt-PT" sz="1000" b="1"/>
              <a:t>Diga-lhes:</a:t>
            </a:r>
            <a:r>
              <a:rPr lang="pt-PT" sz="1000"/>
              <a:t>   </a:t>
            </a:r>
            <a:r>
              <a:rPr lang="pt-PT" sz="1000" i="1"/>
              <a:t>Conteúdo principal suportado por interação, exercícios, fotocópias, etc.</a:t>
            </a:r>
          </a:p>
          <a:p>
            <a:pPr eaLnBrk="1" hangingPunct="1"/>
            <a:r>
              <a:rPr lang="pt-PT" sz="1000" b="1"/>
              <a:t>Diga-lhes o que lhes disse:</a:t>
            </a:r>
            <a:r>
              <a:rPr lang="pt-PT" sz="1000"/>
              <a:t>  </a:t>
            </a:r>
            <a:r>
              <a:rPr lang="pt-PT" sz="1000" i="1"/>
              <a:t>Resumo, conclusão</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6789CC96-303C-4354-887D-ABE3BAF32AF3}" type="slidenum">
              <a:rPr lang="en-GB" smtClean="0"/>
              <a:pPr/>
              <a:t>22</a:t>
            </a:fld>
            <a:endParaRPr lang="en-GB"/>
          </a:p>
        </p:txBody>
      </p:sp>
      <p:sp>
        <p:nvSpPr>
          <p:cNvPr id="69635" name="Rectangle 2"/>
          <p:cNvSpPr>
            <a:spLocks noGrp="1" noRot="1" noChangeAspect="1" noChangeArrowheads="1" noTextEdit="1"/>
          </p:cNvSpPr>
          <p:nvPr>
            <p:ph type="sldImg"/>
          </p:nvPr>
        </p:nvSpPr>
        <p:spPr>
          <a:xfrm>
            <a:off x="2457450" y="323850"/>
            <a:ext cx="1727200" cy="1295400"/>
          </a:xfrm>
          <a:ln cap="flat"/>
        </p:spPr>
      </p:sp>
      <p:sp>
        <p:nvSpPr>
          <p:cNvPr id="69636" name="Rectangle 3"/>
          <p:cNvSpPr>
            <a:spLocks noGrp="1" noChangeArrowheads="1"/>
          </p:cNvSpPr>
          <p:nvPr>
            <p:ph type="body" idx="1"/>
          </p:nvPr>
        </p:nvSpPr>
        <p:spPr>
          <a:noFill/>
          <a:ln/>
        </p:spPr>
        <p:txBody>
          <a:bodyPr/>
          <a:lstStyle/>
          <a:p>
            <a:pPr eaLnBrk="1" hangingPunct="1">
              <a:lnSpc>
                <a:spcPct val="80000"/>
              </a:lnSpc>
            </a:pPr>
            <a:r>
              <a:rPr lang="pt-PT" sz="900" b="1"/>
              <a:t>P:  "O que é uma boa estrutura para um evento de formação?"  </a:t>
            </a:r>
            <a:r>
              <a:rPr lang="pt-PT" sz="900" i="1"/>
              <a:t>(Os alunos consideram e debatem a estrutura preferida antes de cada ponto ser revelado.  O instrutor deve mencionar os pontos principais não abrangidos pelos alunos.):</a:t>
            </a:r>
          </a:p>
          <a:p>
            <a:pPr eaLnBrk="1" hangingPunct="1">
              <a:lnSpc>
                <a:spcPct val="80000"/>
              </a:lnSpc>
            </a:pPr>
            <a:endParaRPr lang="en-GB" sz="900" i="1" dirty="0"/>
          </a:p>
          <a:p>
            <a:pPr eaLnBrk="1" hangingPunct="1">
              <a:lnSpc>
                <a:spcPct val="80000"/>
              </a:lnSpc>
            </a:pPr>
            <a:r>
              <a:rPr lang="pt-PT" sz="900" b="1"/>
              <a:t>Introdução:</a:t>
            </a:r>
            <a:r>
              <a:rPr lang="pt-PT" sz="900"/>
              <a:t> </a:t>
            </a:r>
          </a:p>
          <a:p>
            <a:pPr eaLnBrk="1" hangingPunct="1">
              <a:lnSpc>
                <a:spcPct val="80000"/>
              </a:lnSpc>
              <a:buFontTx/>
              <a:buChar char="•"/>
            </a:pPr>
            <a:r>
              <a:rPr lang="pt-PT" sz="900"/>
              <a:t> Apresenta-se a si, o instrutor (cumprimente os alunos na porta, lembre-se de sorrir!) </a:t>
            </a:r>
          </a:p>
          <a:p>
            <a:pPr eaLnBrk="1" hangingPunct="1">
              <a:lnSpc>
                <a:spcPct val="80000"/>
              </a:lnSpc>
              <a:buFontTx/>
              <a:buChar char="•"/>
            </a:pPr>
            <a:r>
              <a:rPr lang="pt-PT" sz="900"/>
              <a:t> Dá as boas-vindas ao seu público, constrói clima e relacionamento bom/inicial  </a:t>
            </a:r>
          </a:p>
          <a:p>
            <a:pPr eaLnBrk="1" hangingPunct="1">
              <a:lnSpc>
                <a:spcPct val="80000"/>
              </a:lnSpc>
              <a:buFontTx/>
              <a:buChar char="•"/>
            </a:pPr>
            <a:r>
              <a:rPr lang="pt-PT" sz="900"/>
              <a:t> Introdução criativa/poderosa:  Reforça mensagens estratégicas, traz profissionalismo, comunica a aquisição de gestão</a:t>
            </a:r>
          </a:p>
          <a:p>
            <a:pPr eaLnBrk="1" hangingPunct="1">
              <a:lnSpc>
                <a:spcPct val="80000"/>
              </a:lnSpc>
              <a:buFontTx/>
              <a:buChar char="•"/>
            </a:pPr>
            <a:r>
              <a:rPr lang="pt-PT" sz="900"/>
              <a:t> As atividades para quebrar o gelo transitam o público de atividades anteriores </a:t>
            </a:r>
          </a:p>
          <a:p>
            <a:pPr eaLnBrk="1" hangingPunct="1">
              <a:lnSpc>
                <a:spcPct val="80000"/>
              </a:lnSpc>
            </a:pPr>
            <a:r>
              <a:rPr lang="pt-PT" sz="900" b="1"/>
              <a:t>Apresentações:</a:t>
            </a:r>
          </a:p>
          <a:p>
            <a:pPr eaLnBrk="1" hangingPunct="1">
              <a:lnSpc>
                <a:spcPct val="80000"/>
              </a:lnSpc>
              <a:buFontTx/>
              <a:buChar char="•"/>
            </a:pPr>
            <a:r>
              <a:rPr lang="pt-PT" sz="900"/>
              <a:t> Dá-lhe a si, o instrutor, informações sobre os seus participantes</a:t>
            </a:r>
          </a:p>
          <a:p>
            <a:pPr eaLnBrk="1" hangingPunct="1">
              <a:lnSpc>
                <a:spcPct val="80000"/>
              </a:lnSpc>
              <a:buFontTx/>
              <a:buChar char="•"/>
            </a:pPr>
            <a:r>
              <a:rPr lang="pt-PT" sz="900"/>
              <a:t> Ajuda com o clima e relacionamento</a:t>
            </a:r>
          </a:p>
          <a:p>
            <a:pPr eaLnBrk="1" hangingPunct="1">
              <a:lnSpc>
                <a:spcPct val="80000"/>
              </a:lnSpc>
              <a:buFontTx/>
              <a:buChar char="•"/>
            </a:pPr>
            <a:r>
              <a:rPr lang="pt-PT" sz="900"/>
              <a:t> Perguntar pelo conhecimento dos alunos:  introduz o assunto, faz com que se sintam bem consigo mesmos </a:t>
            </a:r>
          </a:p>
          <a:p>
            <a:pPr eaLnBrk="1" hangingPunct="1">
              <a:lnSpc>
                <a:spcPct val="80000"/>
              </a:lnSpc>
              <a:buFontTx/>
              <a:buChar char="•"/>
            </a:pPr>
            <a:r>
              <a:rPr lang="pt-PT" sz="900"/>
              <a:t> Fornece informações básicas e novidades sobre o desenvolvimento futuro </a:t>
            </a:r>
          </a:p>
          <a:p>
            <a:pPr eaLnBrk="1" hangingPunct="1">
              <a:lnSpc>
                <a:spcPct val="80000"/>
              </a:lnSpc>
              <a:buFontTx/>
              <a:buChar char="•"/>
            </a:pPr>
            <a:r>
              <a:rPr lang="pt-PT" sz="900"/>
              <a:t> Menciona as "preocupações" ou "problemas" atuais  </a:t>
            </a:r>
          </a:p>
          <a:p>
            <a:pPr eaLnBrk="1" hangingPunct="1">
              <a:lnSpc>
                <a:spcPct val="80000"/>
              </a:lnSpc>
              <a:buFontTx/>
              <a:buChar char="•"/>
            </a:pPr>
            <a:r>
              <a:rPr lang="pt-PT" sz="900"/>
              <a:t> Foge às soluções (por exemplo, processos para apoiar a implementação do sistema)</a:t>
            </a:r>
          </a:p>
          <a:p>
            <a:pPr eaLnBrk="1" hangingPunct="1">
              <a:lnSpc>
                <a:spcPct val="80000"/>
              </a:lnSpc>
            </a:pPr>
            <a:r>
              <a:rPr lang="pt-PT" sz="900" b="1"/>
              <a:t>Programa:</a:t>
            </a:r>
          </a:p>
          <a:p>
            <a:pPr eaLnBrk="1" hangingPunct="1">
              <a:lnSpc>
                <a:spcPct val="80000"/>
              </a:lnSpc>
              <a:buFontTx/>
              <a:buChar char="•"/>
            </a:pPr>
            <a:r>
              <a:rPr lang="pt-PT" sz="900"/>
              <a:t> Deve ser claro e conciso (não discursivo!)</a:t>
            </a:r>
          </a:p>
          <a:p>
            <a:pPr eaLnBrk="1" hangingPunct="1">
              <a:lnSpc>
                <a:spcPct val="80000"/>
              </a:lnSpc>
              <a:buFontTx/>
              <a:buChar char="•"/>
            </a:pPr>
            <a:r>
              <a:rPr lang="pt-PT" sz="900"/>
              <a:t> Mantém o público e o instrutor no caminho certo (ajuda a evitar bloqueios mentais)</a:t>
            </a:r>
          </a:p>
          <a:p>
            <a:pPr eaLnBrk="1" hangingPunct="1">
              <a:lnSpc>
                <a:spcPct val="80000"/>
              </a:lnSpc>
              <a:buFontTx/>
              <a:buChar char="•"/>
            </a:pPr>
            <a:r>
              <a:rPr lang="pt-PT" sz="900"/>
              <a:t> Se os alunos souberem o que está por vir, serão evitadas interrupções desnecessárias </a:t>
            </a:r>
          </a:p>
          <a:p>
            <a:pPr eaLnBrk="1" hangingPunct="1">
              <a:lnSpc>
                <a:spcPct val="80000"/>
              </a:lnSpc>
              <a:buFontTx/>
              <a:buChar char="•"/>
            </a:pPr>
            <a:r>
              <a:rPr lang="pt-PT" sz="900"/>
              <a:t> Permite que o público veja a direção lógica e a conclusão do evento</a:t>
            </a:r>
          </a:p>
          <a:p>
            <a:pPr eaLnBrk="1" hangingPunct="1">
              <a:lnSpc>
                <a:spcPct val="80000"/>
              </a:lnSpc>
              <a:buFontTx/>
              <a:buChar char="•"/>
            </a:pPr>
            <a:r>
              <a:rPr lang="pt-PT" sz="900"/>
              <a:t> Gere as expectativas do público (por exemplo, regras da casa, pausas, etc.)</a:t>
            </a:r>
          </a:p>
          <a:p>
            <a:pPr eaLnBrk="1" hangingPunct="1">
              <a:lnSpc>
                <a:spcPct val="80000"/>
              </a:lnSpc>
            </a:pPr>
            <a:r>
              <a:rPr lang="pt-PT" sz="900" b="1"/>
              <a:t>Objetivos:</a:t>
            </a:r>
          </a:p>
          <a:p>
            <a:pPr eaLnBrk="1" hangingPunct="1">
              <a:lnSpc>
                <a:spcPct val="80000"/>
              </a:lnSpc>
              <a:buFontTx/>
              <a:buChar char="•"/>
            </a:pPr>
            <a:r>
              <a:rPr lang="pt-PT" sz="900"/>
              <a:t> Estados onde quer ir, como vai chegar lá e as condições circundantes (referência "SMART" - mensurável - objetivos)</a:t>
            </a:r>
          </a:p>
          <a:p>
            <a:pPr eaLnBrk="1" hangingPunct="1">
              <a:lnSpc>
                <a:spcPct val="80000"/>
              </a:lnSpc>
              <a:buFontTx/>
              <a:buChar char="•"/>
            </a:pPr>
            <a:r>
              <a:rPr lang="pt-PT" sz="900"/>
              <a:t> Aborda a “atitude e motivação” - o “O que é que eu ganho” (WIIIFM)</a:t>
            </a:r>
          </a:p>
          <a:p>
            <a:pPr eaLnBrk="1" hangingPunct="1">
              <a:lnSpc>
                <a:spcPct val="80000"/>
              </a:lnSpc>
              <a:buFontTx/>
              <a:buChar char="•"/>
            </a:pPr>
            <a:r>
              <a:rPr lang="pt-PT" sz="900"/>
              <a:t> Fornece a ligação entre a formação e o trabalho do participante</a:t>
            </a:r>
          </a:p>
          <a:p>
            <a:pPr eaLnBrk="1" hangingPunct="1">
              <a:lnSpc>
                <a:spcPct val="80000"/>
              </a:lnSpc>
            </a:pPr>
            <a:r>
              <a:rPr lang="pt-PT" sz="900" b="1"/>
              <a:t>Estrutura principal da formação:</a:t>
            </a:r>
          </a:p>
          <a:p>
            <a:pPr eaLnBrk="1" hangingPunct="1">
              <a:lnSpc>
                <a:spcPct val="80000"/>
              </a:lnSpc>
              <a:buFontTx/>
              <a:buChar char="•"/>
            </a:pPr>
            <a:r>
              <a:rPr lang="pt-PT" sz="900"/>
              <a:t> Deve ser factual e conter documentos comprovativos </a:t>
            </a:r>
          </a:p>
          <a:p>
            <a:pPr eaLnBrk="1" hangingPunct="1">
              <a:lnSpc>
                <a:spcPct val="80000"/>
              </a:lnSpc>
              <a:buFontTx/>
              <a:buChar char="•"/>
            </a:pPr>
            <a:r>
              <a:rPr lang="pt-PT" sz="900"/>
              <a:t> Deve ser animada e interessante </a:t>
            </a:r>
          </a:p>
          <a:p>
            <a:pPr eaLnBrk="1" hangingPunct="1">
              <a:lnSpc>
                <a:spcPct val="80000"/>
              </a:lnSpc>
              <a:buFontTx/>
              <a:buChar char="•"/>
            </a:pPr>
            <a:r>
              <a:rPr lang="pt-PT" sz="900"/>
              <a:t> Não complique.  Evitar tagarelar (o público perde o interesse e concentração)</a:t>
            </a:r>
          </a:p>
          <a:p>
            <a:pPr eaLnBrk="1" hangingPunct="1">
              <a:lnSpc>
                <a:spcPct val="80000"/>
              </a:lnSpc>
              <a:buFontTx/>
              <a:buChar char="•"/>
            </a:pPr>
            <a:r>
              <a:rPr lang="pt-PT" sz="900"/>
              <a:t> Criar interação (por exemplo, perguntas para verificar a compreensão, materiais, etc.)</a:t>
            </a:r>
          </a:p>
          <a:p>
            <a:pPr eaLnBrk="1" hangingPunct="1">
              <a:lnSpc>
                <a:spcPct val="80000"/>
              </a:lnSpc>
            </a:pPr>
            <a:r>
              <a:rPr lang="pt-PT" sz="900" b="1"/>
              <a:t>Resumo/Conclusão (um ou ambos):</a:t>
            </a:r>
          </a:p>
          <a:p>
            <a:pPr eaLnBrk="1" hangingPunct="1">
              <a:lnSpc>
                <a:spcPct val="80000"/>
              </a:lnSpc>
              <a:buFontTx/>
              <a:buChar char="•"/>
            </a:pPr>
            <a:r>
              <a:rPr lang="pt-PT" sz="900"/>
              <a:t> Resumir após cada tópico principal </a:t>
            </a:r>
          </a:p>
          <a:p>
            <a:pPr eaLnBrk="1" hangingPunct="1">
              <a:lnSpc>
                <a:spcPct val="80000"/>
              </a:lnSpc>
              <a:buFontTx/>
              <a:buChar char="•"/>
            </a:pPr>
            <a:r>
              <a:rPr lang="pt-PT" sz="900"/>
              <a:t> Revisitar os pontos principais</a:t>
            </a:r>
          </a:p>
          <a:p>
            <a:pPr eaLnBrk="1" hangingPunct="1">
              <a:lnSpc>
                <a:spcPct val="80000"/>
              </a:lnSpc>
              <a:buFontTx/>
              <a:buChar char="•"/>
            </a:pPr>
            <a:r>
              <a:rPr lang="pt-PT" sz="900"/>
              <a:t> Rever os tópicos para verificar a compreensão</a:t>
            </a:r>
          </a:p>
          <a:p>
            <a:pPr eaLnBrk="1" hangingPunct="1">
              <a:lnSpc>
                <a:spcPct val="80000"/>
              </a:lnSpc>
              <a:buFontTx/>
              <a:buChar char="•"/>
            </a:pPr>
            <a:r>
              <a:rPr lang="pt-PT" sz="900"/>
              <a:t> Reunir as várias vertentes da sua formação</a:t>
            </a:r>
          </a:p>
          <a:p>
            <a:pPr eaLnBrk="1" hangingPunct="1">
              <a:lnSpc>
                <a:spcPct val="80000"/>
              </a:lnSpc>
              <a:buFontTx/>
              <a:buChar char="•"/>
            </a:pPr>
            <a:r>
              <a:rPr lang="pt-PT" sz="900"/>
              <a:t> Os objetivos das verificações foram cumpridos</a:t>
            </a:r>
          </a:p>
          <a:p>
            <a:pPr eaLnBrk="1" hangingPunct="1">
              <a:lnSpc>
                <a:spcPct val="80000"/>
              </a:lnSpc>
            </a:pPr>
            <a:r>
              <a:rPr lang="pt-PT" sz="900" b="1"/>
              <a:t>Próximos passos/recomendações:</a:t>
            </a:r>
          </a:p>
          <a:p>
            <a:pPr eaLnBrk="1" hangingPunct="1">
              <a:lnSpc>
                <a:spcPct val="80000"/>
              </a:lnSpc>
              <a:buFontTx/>
              <a:buChar char="•"/>
            </a:pPr>
            <a:r>
              <a:rPr lang="pt-PT" sz="900"/>
              <a:t> Fornecer uma oportunidade para feedback</a:t>
            </a:r>
          </a:p>
          <a:p>
            <a:pPr eaLnBrk="1" hangingPunct="1">
              <a:lnSpc>
                <a:spcPct val="80000"/>
              </a:lnSpc>
              <a:buFontTx/>
              <a:buChar char="•"/>
            </a:pPr>
            <a:r>
              <a:rPr lang="pt-PT" sz="900"/>
              <a:t> Capturar recomendações para progresso futuro</a:t>
            </a:r>
          </a:p>
          <a:p>
            <a:pPr eaLnBrk="1" hangingPunct="1">
              <a:lnSpc>
                <a:spcPct val="80000"/>
              </a:lnSpc>
              <a:buFontTx/>
              <a:buChar char="•"/>
            </a:pPr>
            <a:r>
              <a:rPr lang="pt-PT" sz="900"/>
              <a:t> Discutir e acordar o Plano de Ação para aplicar o que foi aprendido</a:t>
            </a:r>
          </a:p>
          <a:p>
            <a:pPr eaLnBrk="1" hangingPunct="1">
              <a:lnSpc>
                <a:spcPct val="80000"/>
              </a:lnSpc>
              <a:buFontTx/>
              <a:buChar char="•"/>
            </a:pPr>
            <a:r>
              <a:rPr lang="pt-PT" sz="900"/>
              <a:t> NÃO TERMINE como um "dado adquirido"!</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normAutofit/>
          </a:bodyPr>
          <a:lstStyle/>
          <a:p>
            <a:r>
              <a:rPr lang="pt-PT" sz="1200">
                <a:solidFill>
                  <a:schemeClr val="tx1"/>
                </a:solidFill>
                <a:latin typeface="Arial" charset="0"/>
                <a:ea typeface="+mn-ea"/>
                <a:cs typeface="+mn-cs"/>
              </a:rPr>
              <a:t>Perguntas?</a:t>
            </a:r>
          </a:p>
          <a:p>
            <a:r>
              <a:rPr lang="pt-PT" sz="1200">
                <a:solidFill>
                  <a:schemeClr val="tx1"/>
                </a:solidFill>
                <a:latin typeface="Arial" charset="0"/>
                <a:ea typeface="+mn-ea"/>
                <a:cs typeface="+mn-cs"/>
              </a:rPr>
              <a:t>O slide deve ser utilizado pelos instrutores para abordar quaisquer questões levantadas pela turma e introduzir quaisquer áreas que o instrutor considere que necessitam de ser enfatizadas antes do final desta parte da sessão.</a:t>
            </a:r>
            <a:r>
              <a:rPr lang="pt-PT"/>
              <a:t> </a:t>
            </a:r>
          </a:p>
        </p:txBody>
      </p:sp>
      <p:sp>
        <p:nvSpPr>
          <p:cNvPr id="4" name="Slide Number Placeholder 3"/>
          <p:cNvSpPr>
            <a:spLocks noGrp="1"/>
          </p:cNvSpPr>
          <p:nvPr>
            <p:ph type="sldNum" sz="quarter" idx="10"/>
          </p:nvPr>
        </p:nvSpPr>
        <p:spPr/>
        <p:txBody>
          <a:bodyPr/>
          <a:lstStyle/>
          <a:p>
            <a:fld id="{D4504A11-3BA0-4461-A1C5-454F02F9540C}" type="slidenum">
              <a:rPr lang="en-GB" smtClean="0"/>
              <a:pPr/>
              <a:t>23</a:t>
            </a:fld>
            <a:endParaRPr lang="en-GB"/>
          </a:p>
        </p:txBody>
      </p:sp>
    </p:spTree>
    <p:extLst>
      <p:ext uri="{BB962C8B-B14F-4D97-AF65-F5344CB8AC3E}">
        <p14:creationId xmlns:p14="http://schemas.microsoft.com/office/powerpoint/2010/main" val="8296675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Objetivos da sessão</a:t>
            </a:r>
          </a:p>
          <a:p>
            <a:r>
              <a:rPr lang="pt-PT" sz="1200">
                <a:solidFill>
                  <a:schemeClr val="tx1"/>
                </a:solidFill>
                <a:latin typeface="Arial" charset="0"/>
                <a:ea typeface="+mn-ea"/>
                <a:cs typeface="+mn-cs"/>
              </a:rPr>
              <a:t>O formador deve agora recapitular que os delegados são capazes de:</a:t>
            </a:r>
          </a:p>
          <a:p>
            <a:pPr marL="171450" lvl="0" indent="-171450">
              <a:buFont typeface="Arial"/>
              <a:buChar char="•"/>
            </a:pPr>
            <a:r>
              <a:rPr lang="pt-PT" sz="1200">
                <a:solidFill>
                  <a:schemeClr val="tx1"/>
                </a:solidFill>
                <a:latin typeface="Arial" charset="0"/>
                <a:ea typeface="+mn-ea"/>
                <a:cs typeface="+mn-cs"/>
              </a:rPr>
              <a:t>Preparar adequadamente</a:t>
            </a:r>
          </a:p>
          <a:p>
            <a:pPr marL="171450" lvl="0" indent="-171450">
              <a:buFont typeface="Arial"/>
              <a:buChar char="•"/>
            </a:pPr>
            <a:r>
              <a:rPr lang="pt-PT" sz="1200">
                <a:solidFill>
                  <a:schemeClr val="tx1"/>
                </a:solidFill>
                <a:latin typeface="Arial" charset="0"/>
                <a:ea typeface="+mn-ea"/>
                <a:cs typeface="+mn-cs"/>
              </a:rPr>
              <a:t>Aplicar técnicas de leitura e demonstração variadas</a:t>
            </a:r>
          </a:p>
          <a:p>
            <a:pPr marL="171450" lvl="0" indent="-171450">
              <a:buFont typeface="Arial"/>
              <a:buChar char="•"/>
            </a:pPr>
            <a:r>
              <a:rPr lang="pt-PT" sz="1200">
                <a:solidFill>
                  <a:schemeClr val="tx1"/>
                </a:solidFill>
                <a:latin typeface="Arial" charset="0"/>
                <a:ea typeface="+mn-ea"/>
                <a:cs typeface="+mn-cs"/>
              </a:rPr>
              <a:t>Utilizar a melhor prática para pesquisar e conceber conteúdo (KIS)</a:t>
            </a:r>
          </a:p>
          <a:p>
            <a:pPr marL="171450" lvl="0" indent="-171450">
              <a:buFont typeface="Arial"/>
              <a:buChar char="•"/>
            </a:pPr>
            <a:r>
              <a:rPr lang="pt-PT" sz="1200">
                <a:solidFill>
                  <a:schemeClr val="tx1"/>
                </a:solidFill>
                <a:latin typeface="Arial" charset="0"/>
                <a:ea typeface="+mn-ea"/>
                <a:cs typeface="+mn-cs"/>
              </a:rPr>
              <a:t>Identificar os estilos de personalidade da audiência que possam influenciar a apresentação da formação</a:t>
            </a:r>
          </a:p>
          <a:p>
            <a:pPr marL="171450" indent="-171450">
              <a:buFont typeface="Arial"/>
              <a:buChar char="•"/>
            </a:pPr>
            <a:r>
              <a:rPr lang="pt-PT" sz="1200">
                <a:solidFill>
                  <a:schemeClr val="tx1"/>
                </a:solidFill>
                <a:latin typeface="Arial" charset="0"/>
                <a:ea typeface="+mn-ea"/>
                <a:cs typeface="+mn-cs"/>
              </a:rPr>
              <a:t>Demonstrar a utilização lógica da estrutura do curso</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24</a:t>
            </a:fld>
            <a:endParaRPr lang="en-GB"/>
          </a:p>
        </p:txBody>
      </p:sp>
    </p:spTree>
    <p:extLst>
      <p:ext uri="{BB962C8B-B14F-4D97-AF65-F5344CB8AC3E}">
        <p14:creationId xmlns:p14="http://schemas.microsoft.com/office/powerpoint/2010/main" val="3413804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8FF908D1-D06A-4C47-8CE4-0F33657CE857}" type="slidenum">
              <a:rPr lang="en-GB" smtClean="0"/>
              <a:pPr/>
              <a:t>3</a:t>
            </a:fld>
            <a:endParaRPr lang="en-GB"/>
          </a:p>
        </p:txBody>
      </p:sp>
      <p:sp>
        <p:nvSpPr>
          <p:cNvPr id="62467" name="Rectangle 2"/>
          <p:cNvSpPr>
            <a:spLocks noGrp="1" noRot="1" noChangeAspect="1" noChangeArrowheads="1" noTextEdit="1"/>
          </p:cNvSpPr>
          <p:nvPr>
            <p:ph type="sldImg"/>
          </p:nvPr>
        </p:nvSpPr>
        <p:spPr>
          <a:xfrm>
            <a:off x="2457450" y="323850"/>
            <a:ext cx="1727200" cy="1295400"/>
          </a:xfrm>
          <a:ln cap="flat"/>
        </p:spPr>
      </p:sp>
      <p:sp>
        <p:nvSpPr>
          <p:cNvPr id="62468"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Os Sete passos para o sucesso</a:t>
            </a:r>
          </a:p>
          <a:p>
            <a:pPr marL="171450" lvl="0" indent="-171450">
              <a:buFont typeface="Arial"/>
              <a:buChar char="•"/>
            </a:pPr>
            <a:r>
              <a:rPr lang="pt-PT" sz="1200" b="1">
                <a:solidFill>
                  <a:schemeClr val="tx1"/>
                </a:solidFill>
                <a:latin typeface="Arial" charset="0"/>
                <a:ea typeface="+mn-ea"/>
                <a:cs typeface="+mn-cs"/>
              </a:rPr>
              <a:t>Planeamento</a:t>
            </a:r>
          </a:p>
          <a:p>
            <a:pPr marL="171450" lvl="0" indent="-171450">
              <a:buFont typeface="Arial"/>
              <a:buChar char="•"/>
            </a:pPr>
            <a:r>
              <a:rPr lang="pt-PT" sz="1200">
                <a:solidFill>
                  <a:schemeClr val="tx1"/>
                </a:solidFill>
                <a:latin typeface="Arial" charset="0"/>
                <a:ea typeface="+mn-ea"/>
                <a:cs typeface="+mn-cs"/>
              </a:rPr>
              <a:t>Investigação</a:t>
            </a:r>
          </a:p>
          <a:p>
            <a:pPr marL="171450" lvl="0" indent="-171450">
              <a:buFont typeface="Arial"/>
              <a:buChar char="•"/>
            </a:pPr>
            <a:r>
              <a:rPr lang="pt-PT" sz="1200">
                <a:solidFill>
                  <a:schemeClr val="tx1"/>
                </a:solidFill>
                <a:latin typeface="Arial" charset="0"/>
                <a:ea typeface="+mn-ea"/>
                <a:cs typeface="+mn-cs"/>
              </a:rPr>
              <a:t>Estrutura</a:t>
            </a:r>
          </a:p>
          <a:p>
            <a:pPr marL="171450" lvl="0" indent="-171450">
              <a:buFont typeface="Arial"/>
              <a:buChar char="•"/>
            </a:pPr>
            <a:r>
              <a:rPr lang="pt-PT" sz="1200">
                <a:solidFill>
                  <a:schemeClr val="tx1"/>
                </a:solidFill>
                <a:latin typeface="Arial" charset="0"/>
                <a:ea typeface="+mn-ea"/>
                <a:cs typeface="+mn-cs"/>
              </a:rPr>
              <a:t>Conteúdo</a:t>
            </a:r>
          </a:p>
          <a:p>
            <a:pPr marL="171450" lvl="0" indent="-171450">
              <a:buFont typeface="Arial"/>
              <a:buChar char="•"/>
            </a:pPr>
            <a:r>
              <a:rPr lang="pt-PT" sz="1200">
                <a:solidFill>
                  <a:schemeClr val="tx1"/>
                </a:solidFill>
                <a:latin typeface="Arial" charset="0"/>
                <a:ea typeface="+mn-ea"/>
                <a:cs typeface="+mn-cs"/>
              </a:rPr>
              <a:t>Imagem</a:t>
            </a:r>
          </a:p>
          <a:p>
            <a:pPr marL="171450" lvl="0" indent="-171450">
              <a:buFont typeface="Arial"/>
              <a:buChar char="•"/>
            </a:pPr>
            <a:r>
              <a:rPr lang="pt-PT" sz="1200">
                <a:solidFill>
                  <a:schemeClr val="tx1"/>
                </a:solidFill>
                <a:latin typeface="Arial" charset="0"/>
                <a:ea typeface="+mn-ea"/>
                <a:cs typeface="+mn-cs"/>
              </a:rPr>
              <a:t>Ensaiar</a:t>
            </a:r>
          </a:p>
          <a:p>
            <a:pPr marL="171450" lvl="0" indent="-171450">
              <a:buFont typeface="Arial"/>
              <a:buChar char="•"/>
            </a:pPr>
            <a:r>
              <a:rPr lang="pt-PT" sz="1200">
                <a:solidFill>
                  <a:schemeClr val="tx1"/>
                </a:solidFill>
                <a:latin typeface="Arial" charset="0"/>
                <a:ea typeface="+mn-ea"/>
                <a:cs typeface="+mn-cs"/>
              </a:rPr>
              <a:t>Ensaiar novamente!</a:t>
            </a:r>
          </a:p>
          <a:p>
            <a:r>
              <a:rPr lang="pt-PT" sz="1200">
                <a:solidFill>
                  <a:schemeClr val="tx1"/>
                </a:solidFill>
                <a:latin typeface="Arial" charset="0"/>
                <a:ea typeface="+mn-ea"/>
                <a:cs typeface="+mn-cs"/>
              </a:rPr>
              <a:t>Este slide apresenta os 7 passos para os delegados - nesta sessão os quatro primeiros passos serão abrangidos. Formador apresentar o primeiro tópico - Planeamento.</a:t>
            </a:r>
            <a:r>
              <a:rPr lang="pt-PT" sz="1000"/>
              <a:t> </a:t>
            </a:r>
          </a:p>
          <a:p>
            <a:pPr eaLnBrk="1" hangingPunct="1"/>
            <a:endParaRPr lang="en-GB" sz="1000" b="1" dirty="0"/>
          </a:p>
          <a:p>
            <a:pPr eaLnBrk="1" hangingPunct="1"/>
            <a:r>
              <a:rPr lang="pt-PT" sz="1000" b="1"/>
              <a:t>Instrutor:  </a:t>
            </a:r>
            <a:r>
              <a:rPr lang="pt-PT" sz="1000"/>
              <a:t>Publique a página do quadro com estes sete títulos para anotações/facilidade de referência</a:t>
            </a:r>
          </a:p>
          <a:p>
            <a:pPr eaLnBrk="1" hangingPunct="1"/>
            <a:endParaRPr lang="en-GB" sz="1000" dirty="0"/>
          </a:p>
          <a:p>
            <a:pPr eaLnBrk="1" hangingPunct="1"/>
            <a:r>
              <a:rPr lang="pt-PT" sz="1000" b="1"/>
              <a:t>Tendo em conta o conteúdo técnico, os alunos consideram:</a:t>
            </a:r>
          </a:p>
          <a:p>
            <a:pPr eaLnBrk="1" hangingPunct="1"/>
            <a:r>
              <a:rPr lang="pt-PT" sz="1000"/>
              <a:t>P:  "Tem acesso a exemplos relevantes relacionados ao trabalho para incorporar no seu conteúdo?"</a:t>
            </a:r>
          </a:p>
          <a:p>
            <a:pPr eaLnBrk="1" hangingPunct="1"/>
            <a:r>
              <a:rPr lang="pt-PT" sz="1000"/>
              <a:t>P:  "Terá de planear um tempo para escrever guiões de formação e perguntas para evidenciar os principais pontos de aprendizagem?"</a:t>
            </a:r>
          </a:p>
          <a:p>
            <a:pPr eaLnBrk="1" hangingPunct="1"/>
            <a:r>
              <a:rPr lang="pt-PT" sz="1000"/>
              <a:t>P:   "É relevante para o seu próprio estilo de formação?"</a:t>
            </a:r>
          </a:p>
          <a:p>
            <a:pPr eaLnBrk="1" hangingPunct="1"/>
            <a:r>
              <a:rPr lang="pt-PT" sz="1000" b="1"/>
              <a:t>Nota:  </a:t>
            </a:r>
            <a:r>
              <a:rPr lang="pt-PT" sz="1000"/>
              <a:t>O formador deve destacar a importância dos objetivos de aprendizagem, mas pode colocar o seu próprio cunho no conteúdo </a:t>
            </a:r>
            <a:r>
              <a:rPr lang="pt-PT" sz="1000" i="1"/>
              <a:t>(O formador deve fazer referência/demonstrar o CD do curso técnico)</a:t>
            </a:r>
          </a:p>
          <a:p>
            <a:pPr eaLnBrk="1" hangingPunct="1"/>
            <a:endParaRPr lang="en-GB" sz="1000" dirty="0"/>
          </a:p>
          <a:p>
            <a:pPr eaLnBrk="1" hangingPunct="1"/>
            <a:r>
              <a:rPr lang="pt-PT" sz="1000" b="1"/>
              <a:t>P:  "O que é necessário?" </a:t>
            </a:r>
            <a:r>
              <a:rPr lang="pt-PT" sz="1000" i="1"/>
              <a:t>(debate)</a:t>
            </a:r>
          </a:p>
          <a:p>
            <a:pPr eaLnBrk="1" hangingPunct="1">
              <a:buFontTx/>
              <a:buChar char="•"/>
            </a:pPr>
            <a:r>
              <a:rPr lang="pt-PT" sz="1000"/>
              <a:t> Muito tempo (para preparar e ensaiar)</a:t>
            </a:r>
          </a:p>
          <a:p>
            <a:pPr eaLnBrk="1" hangingPunct="1">
              <a:buFontTx/>
              <a:buChar char="•"/>
            </a:pPr>
            <a:r>
              <a:rPr lang="pt-PT" sz="1000"/>
              <a:t> Planeie como vai fazer a formação </a:t>
            </a:r>
            <a:r>
              <a:rPr lang="pt-PT" sz="1000" b="1"/>
              <a:t>(planeie mudar o método ou os meios a cada 12 a 20 minutos!)  </a:t>
            </a:r>
          </a:p>
          <a:p>
            <a:pPr eaLnBrk="1" hangingPunct="1">
              <a:buFontTx/>
              <a:buChar char="•"/>
            </a:pPr>
            <a:r>
              <a:rPr lang="pt-PT" sz="1000"/>
              <a:t> Pense no local onde vai apresentar; como a sala estará organizada</a:t>
            </a:r>
          </a:p>
          <a:p>
            <a:pPr eaLnBrk="1" hangingPunct="1">
              <a:buFontTx/>
              <a:buChar char="•"/>
            </a:pPr>
            <a:r>
              <a:rPr lang="pt-PT" sz="1000"/>
              <a:t> Planeie intervalos regulares para manter o público atualizado e focado </a:t>
            </a:r>
            <a:r>
              <a:rPr lang="pt-PT" sz="1000" i="1"/>
              <a:t>(mas não será possível em exercícios práticos devido a restrições de tempo) (</a:t>
            </a:r>
          </a:p>
          <a:p>
            <a:pPr eaLnBrk="1" hangingPunct="1">
              <a:buFontTx/>
              <a:buChar char="•"/>
            </a:pPr>
            <a:r>
              <a:rPr lang="pt-PT" sz="1000"/>
              <a:t> Não conte apenas com as palestras para apresentar o conteúdo!</a:t>
            </a:r>
          </a:p>
          <a:p>
            <a:pPr eaLnBrk="1" hangingPunct="1"/>
            <a:endParaRPr lang="en-GB" sz="1000" b="1" dirty="0"/>
          </a:p>
          <a:p>
            <a:pPr eaLnBrk="1" hangingPunct="1"/>
            <a:r>
              <a:rPr lang="pt-PT" sz="1000" b="1"/>
              <a:t>P:  "O que significa um bom planeamento?"  </a:t>
            </a:r>
            <a:r>
              <a:rPr lang="pt-PT" sz="1000"/>
              <a:t>Confiança, profissionalismo, sucesso, alto impacto</a:t>
            </a:r>
          </a:p>
          <a:p>
            <a:pPr eaLnBrk="1" hangingPunct="1"/>
            <a:endParaRPr lang="en-GB" sz="1000" dirty="0"/>
          </a:p>
          <a:p>
            <a:pPr eaLnBrk="1" hangingPunct="1"/>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Planeamento</a:t>
            </a:r>
          </a:p>
          <a:p>
            <a:r>
              <a:rPr lang="pt-PT" sz="1200">
                <a:solidFill>
                  <a:schemeClr val="tx1"/>
                </a:solidFill>
                <a:latin typeface="Arial" charset="0"/>
                <a:ea typeface="+mn-ea"/>
                <a:cs typeface="+mn-cs"/>
              </a:rPr>
              <a:t>Considerações</a:t>
            </a:r>
          </a:p>
          <a:p>
            <a:pPr marL="171450" lvl="0" indent="-171450">
              <a:buFont typeface="Arial"/>
              <a:buChar char="•"/>
            </a:pPr>
            <a:r>
              <a:rPr lang="pt-PT" sz="1200">
                <a:solidFill>
                  <a:schemeClr val="tx1"/>
                </a:solidFill>
                <a:latin typeface="Arial" charset="0"/>
                <a:ea typeface="+mn-ea"/>
                <a:cs typeface="+mn-cs"/>
              </a:rPr>
              <a:t>Tem exemplos relevantes relacionados com o trabalho?</a:t>
            </a:r>
          </a:p>
          <a:p>
            <a:pPr marL="171450" lvl="0" indent="-171450">
              <a:buFont typeface="Arial"/>
              <a:buChar char="•"/>
            </a:pPr>
            <a:r>
              <a:rPr lang="pt-PT" sz="1200">
                <a:solidFill>
                  <a:schemeClr val="tx1"/>
                </a:solidFill>
                <a:latin typeface="Arial" charset="0"/>
                <a:ea typeface="+mn-ea"/>
                <a:cs typeface="+mn-cs"/>
              </a:rPr>
              <a:t>Irá precisar de tempo para escrever os materiais do curso?</a:t>
            </a:r>
          </a:p>
          <a:p>
            <a:pPr marL="171450" lvl="0" indent="-171450">
              <a:buFont typeface="Arial"/>
              <a:buChar char="•"/>
            </a:pPr>
            <a:r>
              <a:rPr lang="pt-PT" sz="1200">
                <a:solidFill>
                  <a:schemeClr val="tx1"/>
                </a:solidFill>
                <a:latin typeface="Arial" charset="0"/>
                <a:ea typeface="+mn-ea"/>
                <a:cs typeface="+mn-cs"/>
              </a:rPr>
              <a:t>As informações que tem são relevante para o seu estilo de formação?</a:t>
            </a:r>
          </a:p>
          <a:p>
            <a:pPr marL="171450" lvl="0" indent="-171450">
              <a:buFont typeface="Arial"/>
              <a:buChar char="•"/>
            </a:pPr>
            <a:r>
              <a:rPr lang="pt-PT" sz="1200">
                <a:solidFill>
                  <a:schemeClr val="tx1"/>
                </a:solidFill>
                <a:latin typeface="Arial" charset="0"/>
                <a:ea typeface="+mn-ea"/>
                <a:cs typeface="+mn-cs"/>
              </a:rPr>
              <a:t>Importância dos objetivos de aprendizagem!</a:t>
            </a:r>
          </a:p>
          <a:p>
            <a:r>
              <a:rPr lang="pt-PT" sz="1200">
                <a:solidFill>
                  <a:schemeClr val="tx1"/>
                </a:solidFill>
                <a:latin typeface="Arial" charset="0"/>
                <a:ea typeface="+mn-ea"/>
                <a:cs typeface="+mn-cs"/>
              </a:rPr>
              <a:t>Ao considerar o conteúdo do curso, os delegados consideram:</a:t>
            </a:r>
          </a:p>
          <a:p>
            <a:r>
              <a:rPr lang="pt-PT" sz="1200">
                <a:solidFill>
                  <a:schemeClr val="tx1"/>
                </a:solidFill>
                <a:latin typeface="Arial" charset="0"/>
                <a:ea typeface="+mn-ea"/>
                <a:cs typeface="+mn-cs"/>
              </a:rPr>
              <a:t>P:  "Tem acesso a exemplos relevantes relacionados ao trabalho para incorporar no seu conteúdo?"</a:t>
            </a:r>
          </a:p>
          <a:p>
            <a:r>
              <a:rPr lang="pt-PT" sz="1200">
                <a:solidFill>
                  <a:schemeClr val="tx1"/>
                </a:solidFill>
                <a:latin typeface="Arial" charset="0"/>
                <a:ea typeface="+mn-ea"/>
                <a:cs typeface="+mn-cs"/>
              </a:rPr>
              <a:t>P:  "Terá de planear um tempo para escrever guiões de formação e perguntas para evidenciar os principais pontos de aprendizagem?"</a:t>
            </a:r>
          </a:p>
          <a:p>
            <a:r>
              <a:rPr lang="pt-PT" sz="1200">
                <a:solidFill>
                  <a:schemeClr val="tx1"/>
                </a:solidFill>
                <a:latin typeface="Arial" charset="0"/>
                <a:ea typeface="+mn-ea"/>
                <a:cs typeface="+mn-cs"/>
              </a:rPr>
              <a:t>P:   "É relevante para o seu próprio estilo de formação?"</a:t>
            </a:r>
          </a:p>
          <a:p>
            <a:r>
              <a:rPr lang="pt-PT" sz="1200">
                <a:solidFill>
                  <a:schemeClr val="tx1"/>
                </a:solidFill>
                <a:latin typeface="Arial" charset="0"/>
                <a:ea typeface="+mn-ea"/>
                <a:cs typeface="+mn-cs"/>
              </a:rPr>
              <a:t>Nota:  O formador deve destacar a importância dos objetivos de aprendizagem, mas pode colocar o seu próprio cunho no conteúdo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4</a:t>
            </a:fld>
            <a:endParaRPr lang="en-GB"/>
          </a:p>
        </p:txBody>
      </p:sp>
    </p:spTree>
    <p:extLst>
      <p:ext uri="{BB962C8B-B14F-4D97-AF65-F5344CB8AC3E}">
        <p14:creationId xmlns:p14="http://schemas.microsoft.com/office/powerpoint/2010/main" val="26486196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Planeamento</a:t>
            </a:r>
          </a:p>
          <a:p>
            <a:r>
              <a:rPr lang="pt-PT" sz="1200">
                <a:solidFill>
                  <a:schemeClr val="tx1"/>
                </a:solidFill>
                <a:latin typeface="Arial" charset="0"/>
                <a:ea typeface="+mn-ea"/>
                <a:cs typeface="+mn-cs"/>
              </a:rPr>
              <a:t>O que é necessário</a:t>
            </a:r>
          </a:p>
          <a:p>
            <a:pPr marL="171450" lvl="0" indent="-171450">
              <a:buFont typeface="Arial"/>
              <a:buChar char="•"/>
            </a:pPr>
            <a:r>
              <a:rPr lang="pt-PT" sz="1200">
                <a:solidFill>
                  <a:schemeClr val="tx1"/>
                </a:solidFill>
                <a:latin typeface="Arial" charset="0"/>
                <a:ea typeface="+mn-ea"/>
                <a:cs typeface="+mn-cs"/>
              </a:rPr>
              <a:t>Muito tempo (para preparar e ensaiar)</a:t>
            </a:r>
          </a:p>
          <a:p>
            <a:pPr marL="171450" lvl="0" indent="-171450">
              <a:buFont typeface="Arial"/>
              <a:buChar char="•"/>
            </a:pPr>
            <a:r>
              <a:rPr lang="pt-PT" sz="1200">
                <a:solidFill>
                  <a:schemeClr val="tx1"/>
                </a:solidFill>
                <a:latin typeface="Arial" charset="0"/>
                <a:ea typeface="+mn-ea"/>
                <a:cs typeface="+mn-cs"/>
              </a:rPr>
              <a:t>Planeie como vai realizar a formação (mudanças incorporadas)</a:t>
            </a:r>
          </a:p>
          <a:p>
            <a:pPr marL="171450" lvl="0" indent="-171450">
              <a:buFont typeface="Arial"/>
              <a:buChar char="•"/>
            </a:pPr>
            <a:r>
              <a:rPr lang="pt-PT" sz="1200">
                <a:solidFill>
                  <a:schemeClr val="tx1"/>
                </a:solidFill>
                <a:latin typeface="Arial" charset="0"/>
                <a:ea typeface="+mn-ea"/>
                <a:cs typeface="+mn-cs"/>
              </a:rPr>
              <a:t>Pense na disposição da sala</a:t>
            </a:r>
          </a:p>
          <a:p>
            <a:pPr marL="171450" lvl="0" indent="-171450">
              <a:buFont typeface="Arial"/>
              <a:buChar char="•"/>
            </a:pPr>
            <a:r>
              <a:rPr lang="pt-PT" sz="1200">
                <a:solidFill>
                  <a:schemeClr val="tx1"/>
                </a:solidFill>
                <a:latin typeface="Arial" charset="0"/>
                <a:ea typeface="+mn-ea"/>
                <a:cs typeface="+mn-cs"/>
              </a:rPr>
              <a:t>Planeie intervalos regulares para manter as pessoas atentas</a:t>
            </a:r>
          </a:p>
          <a:p>
            <a:pPr marL="171450" lvl="0" indent="-171450">
              <a:buFont typeface="Arial"/>
              <a:buChar char="•"/>
            </a:pPr>
            <a:r>
              <a:rPr lang="pt-PT" sz="1200">
                <a:solidFill>
                  <a:schemeClr val="tx1"/>
                </a:solidFill>
                <a:latin typeface="Arial" charset="0"/>
                <a:ea typeface="+mn-ea"/>
                <a:cs typeface="+mn-cs"/>
              </a:rPr>
              <a:t>Não conte apenas com a palestra como método</a:t>
            </a:r>
          </a:p>
          <a:p>
            <a:r>
              <a:rPr lang="pt-PT" sz="1200">
                <a:solidFill>
                  <a:schemeClr val="tx1"/>
                </a:solidFill>
                <a:latin typeface="Arial" charset="0"/>
                <a:ea typeface="+mn-ea"/>
                <a:cs typeface="+mn-cs"/>
              </a:rPr>
              <a:t>Pergunta para discussão "O que é necessário?"</a:t>
            </a:r>
          </a:p>
          <a:p>
            <a:pPr marL="171450" lvl="0" indent="-171450">
              <a:buFont typeface="Arial"/>
              <a:buChar char="•"/>
            </a:pPr>
            <a:r>
              <a:rPr lang="pt-PT" sz="1200">
                <a:solidFill>
                  <a:schemeClr val="tx1"/>
                </a:solidFill>
                <a:latin typeface="Arial" charset="0"/>
                <a:ea typeface="+mn-ea"/>
                <a:cs typeface="+mn-cs"/>
              </a:rPr>
              <a:t>Muito tempo (para preparar e ensaiar)</a:t>
            </a:r>
          </a:p>
          <a:p>
            <a:pPr marL="171450" lvl="0" indent="-171450">
              <a:buFont typeface="Arial"/>
              <a:buChar char="•"/>
            </a:pPr>
            <a:r>
              <a:rPr lang="pt-PT" sz="1200">
                <a:solidFill>
                  <a:schemeClr val="tx1"/>
                </a:solidFill>
                <a:latin typeface="Arial" charset="0"/>
                <a:ea typeface="+mn-ea"/>
                <a:cs typeface="+mn-cs"/>
              </a:rPr>
              <a:t>Planeie como vai fazer a formação (planeie mudar o método ou os meios a cada 12 a 20 minutos!)  </a:t>
            </a:r>
          </a:p>
          <a:p>
            <a:pPr marL="171450" lvl="0" indent="-171450">
              <a:buFont typeface="Arial"/>
              <a:buChar char="•"/>
            </a:pPr>
            <a:r>
              <a:rPr lang="pt-PT" sz="1200">
                <a:solidFill>
                  <a:schemeClr val="tx1"/>
                </a:solidFill>
                <a:latin typeface="Arial" charset="0"/>
                <a:ea typeface="+mn-ea"/>
                <a:cs typeface="+mn-cs"/>
              </a:rPr>
              <a:t>Pense no local onde vai apresentar; como a sala estará organizada</a:t>
            </a:r>
          </a:p>
          <a:p>
            <a:pPr marL="171450" lvl="0" indent="-171450">
              <a:buFont typeface="Arial"/>
              <a:buChar char="•"/>
            </a:pPr>
            <a:r>
              <a:rPr lang="pt-PT" sz="1200">
                <a:solidFill>
                  <a:schemeClr val="tx1"/>
                </a:solidFill>
                <a:latin typeface="Arial" charset="0"/>
                <a:ea typeface="+mn-ea"/>
                <a:cs typeface="+mn-cs"/>
              </a:rPr>
              <a:t>Planeie intervalos regulares para manter o público atualizado e focado </a:t>
            </a:r>
            <a:r>
              <a:rPr lang="pt-PT" sz="1200" i="1">
                <a:solidFill>
                  <a:schemeClr val="tx1"/>
                </a:solidFill>
                <a:latin typeface="Arial" charset="0"/>
                <a:ea typeface="+mn-ea"/>
                <a:cs typeface="+mn-cs"/>
              </a:rPr>
              <a:t>(mas não será possível em exercícios práticos devido a restrições de tempo) (</a:t>
            </a:r>
          </a:p>
          <a:p>
            <a:pPr marL="171450" lvl="0" indent="-171450">
              <a:buFont typeface="Arial"/>
              <a:buChar char="•"/>
            </a:pPr>
            <a:r>
              <a:rPr lang="pt-PT" sz="1200">
                <a:solidFill>
                  <a:schemeClr val="tx1"/>
                </a:solidFill>
                <a:latin typeface="Arial" charset="0"/>
                <a:ea typeface="+mn-ea"/>
                <a:cs typeface="+mn-cs"/>
              </a:rPr>
              <a:t>Não conte apenas com as palestras para apresentar o conteúdo!</a:t>
            </a:r>
          </a:p>
          <a:p>
            <a:pPr marL="171450" indent="-171450">
              <a:buFont typeface="Arial"/>
              <a:buChar char="•"/>
            </a:pPr>
            <a:r>
              <a:rPr lang="pt-PT" sz="1200">
                <a:solidFill>
                  <a:schemeClr val="tx1"/>
                </a:solidFill>
                <a:latin typeface="Arial" charset="0"/>
                <a:ea typeface="+mn-ea"/>
                <a:cs typeface="+mn-cs"/>
              </a:rPr>
              <a:t>Pergunta para discussão "O que significa um bom planeamento?"</a:t>
            </a:r>
            <a:r>
              <a:rPr lang="pt-PT" sz="1200" b="1">
                <a:solidFill>
                  <a:schemeClr val="tx1"/>
                </a:solidFill>
                <a:latin typeface="Arial" charset="0"/>
                <a:ea typeface="+mn-ea"/>
                <a:cs typeface="+mn-cs"/>
              </a:rPr>
              <a:t>  </a:t>
            </a:r>
          </a:p>
          <a:p>
            <a:pPr marL="171450" indent="-171450">
              <a:buFont typeface="Arial"/>
              <a:buChar char="•"/>
            </a:pPr>
            <a:r>
              <a:rPr lang="pt-PT" sz="1200">
                <a:solidFill>
                  <a:schemeClr val="tx1"/>
                </a:solidFill>
                <a:latin typeface="Arial" charset="0"/>
                <a:ea typeface="+mn-ea"/>
                <a:cs typeface="+mn-cs"/>
              </a:rPr>
              <a:t>Confiança, profissionalismo, sucesso, alto impacto</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5</a:t>
            </a:fld>
            <a:endParaRPr lang="en-GB"/>
          </a:p>
        </p:txBody>
      </p:sp>
    </p:spTree>
    <p:extLst>
      <p:ext uri="{BB962C8B-B14F-4D97-AF65-F5344CB8AC3E}">
        <p14:creationId xmlns:p14="http://schemas.microsoft.com/office/powerpoint/2010/main" val="2161240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1221B060-A6AB-4A67-AB33-30B1BA094447}" type="slidenum">
              <a:rPr lang="en-GB" smtClean="0"/>
              <a:pPr/>
              <a:t>6</a:t>
            </a:fld>
            <a:endParaRPr lang="en-GB"/>
          </a:p>
        </p:txBody>
      </p:sp>
      <p:sp>
        <p:nvSpPr>
          <p:cNvPr id="63491" name="Rectangle 2"/>
          <p:cNvSpPr>
            <a:spLocks noGrp="1" noRot="1" noChangeAspect="1" noChangeArrowheads="1" noTextEdit="1"/>
          </p:cNvSpPr>
          <p:nvPr>
            <p:ph type="sldImg"/>
          </p:nvPr>
        </p:nvSpPr>
        <p:spPr>
          <a:xfrm>
            <a:off x="2457450" y="323850"/>
            <a:ext cx="1727200" cy="1295400"/>
          </a:xfrm>
          <a:ln cap="flat"/>
        </p:spPr>
      </p:sp>
      <p:sp>
        <p:nvSpPr>
          <p:cNvPr id="63492" name="Rectangle 3"/>
          <p:cNvSpPr>
            <a:spLocks noGrp="1" noChangeArrowheads="1"/>
          </p:cNvSpPr>
          <p:nvPr>
            <p:ph type="body" idx="1"/>
          </p:nvPr>
        </p:nvSpPr>
        <p:spPr>
          <a:noFill/>
          <a:ln/>
        </p:spPr>
        <p:txBody>
          <a:bodyPr/>
          <a:lstStyle/>
          <a:p>
            <a:pPr marL="152400" indent="-152400" eaLnBrk="1" hangingPunct="1">
              <a:lnSpc>
                <a:spcPct val="90000"/>
              </a:lnSpc>
            </a:pPr>
            <a:endParaRPr lang="en-GB" sz="900" b="1" u="sng" dirty="0"/>
          </a:p>
          <a:p>
            <a:pPr marL="152400" indent="-152400" eaLnBrk="1" hangingPunct="1">
              <a:lnSpc>
                <a:spcPct val="90000"/>
              </a:lnSpc>
            </a:pPr>
            <a:endParaRPr lang="en-GB" sz="900" b="1" u="sng" dirty="0"/>
          </a:p>
          <a:p>
            <a:pPr marL="152400" indent="-152400" eaLnBrk="1" hangingPunct="1">
              <a:lnSpc>
                <a:spcPct val="90000"/>
              </a:lnSpc>
            </a:pPr>
            <a:endParaRPr lang="en-GB" sz="900" b="1" u="sng" dirty="0"/>
          </a:p>
          <a:p>
            <a:pPr marL="152400" indent="-152400" eaLnBrk="1" hangingPunct="1">
              <a:lnSpc>
                <a:spcPct val="90000"/>
              </a:lnSpc>
            </a:pPr>
            <a:endParaRPr lang="en-GB" sz="900" b="1" u="sng" dirty="0"/>
          </a:p>
          <a:p>
            <a:pPr marL="152400" indent="-152400" eaLnBrk="1" hangingPunct="1">
              <a:lnSpc>
                <a:spcPct val="90000"/>
              </a:lnSpc>
            </a:pPr>
            <a:r>
              <a:rPr lang="pt-PT" sz="900" b="1" u="sng"/>
              <a:t>Ficha de apoio</a:t>
            </a:r>
            <a:r>
              <a:rPr lang="pt-PT" sz="900" b="1"/>
              <a:t> Diretrizes para Palestras </a:t>
            </a:r>
            <a:r>
              <a:rPr lang="pt-PT" sz="900" i="1"/>
              <a:t>(por diversão)</a:t>
            </a:r>
            <a:r>
              <a:rPr lang="pt-PT" sz="900" b="1"/>
              <a:t>.  </a:t>
            </a:r>
            <a:r>
              <a:rPr lang="pt-PT" sz="900"/>
              <a:t>Abrange:</a:t>
            </a:r>
          </a:p>
          <a:p>
            <a:pPr marL="152400" indent="-152400" eaLnBrk="1" hangingPunct="1">
              <a:lnSpc>
                <a:spcPct val="90000"/>
              </a:lnSpc>
            </a:pPr>
            <a:endParaRPr lang="en-GB" sz="900" i="1" dirty="0"/>
          </a:p>
          <a:p>
            <a:pPr marL="152400" indent="-152400" eaLnBrk="1" hangingPunct="1">
              <a:lnSpc>
                <a:spcPct val="90000"/>
              </a:lnSpc>
            </a:pPr>
            <a:r>
              <a:rPr lang="pt-PT" sz="900"/>
              <a:t>Parte do planeamento é especificar a forma de transmitir a mensagem.  Os meios utilizados necessitam de preparação:</a:t>
            </a:r>
          </a:p>
          <a:p>
            <a:pPr marL="152400" indent="-152400" eaLnBrk="1" hangingPunct="1">
              <a:lnSpc>
                <a:spcPct val="90000"/>
              </a:lnSpc>
            </a:pPr>
            <a:endParaRPr lang="en-GB" sz="900" i="1" dirty="0"/>
          </a:p>
          <a:p>
            <a:pPr marL="152400" indent="-152400" eaLnBrk="1" hangingPunct="1">
              <a:lnSpc>
                <a:spcPct val="90000"/>
              </a:lnSpc>
            </a:pPr>
            <a:r>
              <a:rPr lang="pt-PT" sz="900" b="1"/>
              <a:t>Exercícios de discussão:</a:t>
            </a:r>
            <a:r>
              <a:rPr lang="pt-PT" sz="900"/>
              <a:t>  Onde as lacunas são preenchidas por exercícios de grupo de discussão (por exemplo, exercícios anteriores de Bom Orador vs. Mau Orador)</a:t>
            </a:r>
          </a:p>
          <a:p>
            <a:pPr marL="152400" indent="-152400" eaLnBrk="1" hangingPunct="1">
              <a:lnSpc>
                <a:spcPct val="90000"/>
              </a:lnSpc>
            </a:pPr>
            <a:endParaRPr lang="en-GB" sz="900" dirty="0"/>
          </a:p>
          <a:p>
            <a:pPr marL="152400" indent="-152400" eaLnBrk="1" hangingPunct="1">
              <a:lnSpc>
                <a:spcPct val="90000"/>
              </a:lnSpc>
            </a:pPr>
            <a:r>
              <a:rPr lang="pt-PT" sz="900" b="1"/>
              <a:t>Escolha múltipla:  </a:t>
            </a:r>
            <a:r>
              <a:rPr lang="pt-PT" sz="900" i="1" u="sng"/>
              <a:t>Fichas de apoio</a:t>
            </a:r>
            <a:r>
              <a:rPr lang="pt-PT" sz="900" i="1"/>
              <a:t> cartões coloridos de A a D</a:t>
            </a:r>
            <a:r>
              <a:rPr lang="pt-PT" sz="900"/>
              <a:t>.</a:t>
            </a:r>
            <a:r>
              <a:rPr lang="pt-PT" sz="900" i="1"/>
              <a:t>   </a:t>
            </a:r>
          </a:p>
          <a:p>
            <a:pPr marL="152400" indent="-152400" eaLnBrk="1" hangingPunct="1">
              <a:lnSpc>
                <a:spcPct val="90000"/>
              </a:lnSpc>
            </a:pPr>
            <a:r>
              <a:rPr lang="pt-PT" sz="900" b="1"/>
              <a:t>Citar:</a:t>
            </a:r>
            <a:r>
              <a:rPr lang="pt-PT" sz="900" i="1"/>
              <a:t>  </a:t>
            </a:r>
            <a:r>
              <a:rPr lang="pt-PT" sz="900"/>
              <a:t>As perguntas de escolha múltipla são desenvolvidas para o conteúdo que está a praticar.  Quando as perguntas são colocadas, os participantes levantam o cartão que corresponde à resposta correta.</a:t>
            </a:r>
          </a:p>
          <a:p>
            <a:pPr marL="152400" indent="-152400" eaLnBrk="1" hangingPunct="1">
              <a:lnSpc>
                <a:spcPct val="90000"/>
              </a:lnSpc>
            </a:pPr>
            <a:r>
              <a:rPr lang="pt-PT" sz="900" i="1"/>
              <a:t>Consulte o cartão A</a:t>
            </a:r>
            <a:r>
              <a:rPr lang="pt-PT" sz="900"/>
              <a:t>:</a:t>
            </a:r>
            <a:r>
              <a:rPr lang="pt-PT" sz="900" b="1"/>
              <a:t>  P:  "Qual dos '7 passos para o sucesso' vamos abordar de seguida?"  </a:t>
            </a:r>
            <a:r>
              <a:rPr lang="pt-PT" sz="900" i="1"/>
              <a:t>Consulte o cartão B:</a:t>
            </a:r>
            <a:r>
              <a:rPr lang="pt-PT" sz="900" b="1"/>
              <a:t> P:  "Qual é o último item?"</a:t>
            </a:r>
            <a:r>
              <a:rPr lang="pt-PT" sz="900"/>
              <a:t> </a:t>
            </a:r>
            <a:r>
              <a:rPr lang="pt-PT" sz="900" b="1" i="1"/>
              <a:t> </a:t>
            </a:r>
          </a:p>
          <a:p>
            <a:pPr marL="152400" indent="-152400" eaLnBrk="1" hangingPunct="1">
              <a:lnSpc>
                <a:spcPct val="90000"/>
              </a:lnSpc>
            </a:pPr>
            <a:r>
              <a:rPr lang="pt-PT" sz="900" b="1"/>
              <a:t>Citar:</a:t>
            </a:r>
            <a:r>
              <a:rPr lang="pt-PT" sz="900" b="1" i="1"/>
              <a:t>  </a:t>
            </a:r>
            <a:r>
              <a:rPr lang="pt-PT" sz="900"/>
              <a:t>Enquanto instrutor, pode verificar se a maioria compreendeu o principal ponto de aprendizagem e, em caso afirmativo, seguir em frente.</a:t>
            </a:r>
          </a:p>
          <a:p>
            <a:pPr marL="152400" indent="-152400" eaLnBrk="1" hangingPunct="1">
              <a:lnSpc>
                <a:spcPct val="90000"/>
              </a:lnSpc>
            </a:pPr>
            <a:r>
              <a:rPr lang="pt-PT" sz="900" b="1"/>
              <a:t>Nota:  </a:t>
            </a:r>
            <a:r>
              <a:rPr lang="pt-PT" sz="900"/>
              <a:t>Faça ligação disto com o conteúdo técnico (questões de escolha múltipla) - e vincule à avaliação</a:t>
            </a:r>
          </a:p>
          <a:p>
            <a:pPr marL="152400" indent="-152400" eaLnBrk="1" hangingPunct="1">
              <a:lnSpc>
                <a:spcPct val="90000"/>
              </a:lnSpc>
            </a:pPr>
            <a:endParaRPr lang="en-GB" sz="900" b="1" u="sng" dirty="0"/>
          </a:p>
          <a:p>
            <a:pPr marL="152400" indent="-152400" eaLnBrk="1" hangingPunct="1">
              <a:lnSpc>
                <a:spcPct val="90000"/>
              </a:lnSpc>
            </a:pPr>
            <a:r>
              <a:rPr lang="pt-PT" sz="900" b="1"/>
              <a:t>Instrução de pontos principais:  </a:t>
            </a:r>
          </a:p>
          <a:p>
            <a:pPr marL="152400" indent="-152400" eaLnBrk="1" hangingPunct="1">
              <a:lnSpc>
                <a:spcPct val="90000"/>
              </a:lnSpc>
              <a:buFontTx/>
              <a:buChar char="•"/>
            </a:pPr>
            <a:r>
              <a:rPr lang="pt-PT" sz="900"/>
              <a:t>Os "</a:t>
            </a:r>
            <a:r>
              <a:rPr lang="pt-PT" sz="900" b="1" u="sng"/>
              <a:t>pontos principais</a:t>
            </a:r>
            <a:r>
              <a:rPr lang="pt-PT" sz="900"/>
              <a:t> são</a:t>
            </a:r>
            <a:r>
              <a:rPr lang="pt-PT" sz="900" b="1"/>
              <a:t> </a:t>
            </a:r>
            <a:r>
              <a:rPr lang="pt-PT" sz="900"/>
              <a:t>escritos num </a:t>
            </a:r>
            <a:r>
              <a:rPr lang="pt-PT" sz="900" b="1" u="sng"/>
              <a:t>quadro</a:t>
            </a:r>
            <a:r>
              <a:rPr lang="pt-PT" sz="900"/>
              <a:t> à medida que são discutidos" - </a:t>
            </a:r>
            <a:r>
              <a:rPr lang="pt-PT" sz="900" i="1"/>
              <a:t>(escreva no quadro </a:t>
            </a:r>
            <a:r>
              <a:rPr lang="pt-PT" sz="900" i="1" u="sng"/>
              <a:t>ponto principal</a:t>
            </a:r>
            <a:r>
              <a:rPr lang="pt-PT" sz="900" i="1"/>
              <a:t> e, de seguida, </a:t>
            </a:r>
            <a:r>
              <a:rPr lang="pt-PT" sz="900" i="1" u="sng"/>
              <a:t>quadro</a:t>
            </a:r>
            <a:r>
              <a:rPr lang="pt-PT" sz="900" i="1"/>
              <a:t> para demonstrar)</a:t>
            </a:r>
          </a:p>
          <a:p>
            <a:pPr marL="152400" indent="-152400" eaLnBrk="1" hangingPunct="1">
              <a:lnSpc>
                <a:spcPct val="90000"/>
              </a:lnSpc>
              <a:buFontTx/>
              <a:buChar char="•"/>
            </a:pPr>
            <a:r>
              <a:rPr lang="pt-PT" sz="900"/>
              <a:t>"À medida que apresenta a </a:t>
            </a:r>
            <a:r>
              <a:rPr lang="pt-PT" sz="900" b="1" u="sng"/>
              <a:t>lista</a:t>
            </a:r>
            <a:r>
              <a:rPr lang="pt-PT" sz="900"/>
              <a:t> de cada ponto principal no quadro" </a:t>
            </a:r>
            <a:r>
              <a:rPr lang="pt-PT" sz="900" i="1"/>
              <a:t>escreva </a:t>
            </a:r>
            <a:r>
              <a:rPr lang="pt-PT" sz="900" i="1" u="sng"/>
              <a:t>Lista</a:t>
            </a:r>
          </a:p>
          <a:p>
            <a:pPr marL="152400" indent="-152400" eaLnBrk="1" hangingPunct="1">
              <a:lnSpc>
                <a:spcPct val="90000"/>
              </a:lnSpc>
              <a:buFontTx/>
              <a:buChar char="•"/>
            </a:pPr>
            <a:r>
              <a:rPr lang="pt-PT" sz="900"/>
              <a:t>"Depois de cerca de sete itens </a:t>
            </a:r>
            <a:r>
              <a:rPr lang="pt-PT" sz="900" b="1" u="sng"/>
              <a:t>afixe</a:t>
            </a:r>
            <a:r>
              <a:rPr lang="pt-PT" sz="900"/>
              <a:t> a folha do quadro na parede", </a:t>
            </a:r>
            <a:r>
              <a:rPr lang="pt-PT" sz="900" i="1"/>
              <a:t>escreva </a:t>
            </a:r>
            <a:r>
              <a:rPr lang="pt-PT" sz="900" i="1" u="sng"/>
              <a:t>Afixar</a:t>
            </a:r>
            <a:r>
              <a:rPr lang="pt-PT" sz="900" i="1"/>
              <a:t> e cole a folha do quadro na parede</a:t>
            </a:r>
          </a:p>
          <a:p>
            <a:pPr marL="152400" indent="-152400" eaLnBrk="1" hangingPunct="1">
              <a:lnSpc>
                <a:spcPct val="90000"/>
              </a:lnSpc>
              <a:buFontTx/>
              <a:buChar char="•"/>
            </a:pPr>
            <a:r>
              <a:rPr lang="pt-PT" sz="900"/>
              <a:t>"Quando tiver concluído 3 ou 4 páginas, </a:t>
            </a:r>
            <a:r>
              <a:rPr lang="pt-PT" sz="900" b="1" u="sng"/>
              <a:t>reveja</a:t>
            </a:r>
            <a:r>
              <a:rPr lang="pt-PT" sz="900"/>
              <a:t> o conteúdo das páginas" </a:t>
            </a:r>
            <a:r>
              <a:rPr lang="pt-PT" sz="900" i="1"/>
              <a:t>escreva </a:t>
            </a:r>
            <a:r>
              <a:rPr lang="pt-PT" sz="900" i="1" u="sng"/>
              <a:t>Rever</a:t>
            </a:r>
          </a:p>
          <a:p>
            <a:pPr marL="152400" indent="-152400" eaLnBrk="1" hangingPunct="1">
              <a:lnSpc>
                <a:spcPct val="90000"/>
              </a:lnSpc>
            </a:pPr>
            <a:r>
              <a:rPr lang="pt-PT" sz="900" b="1"/>
              <a:t>Nota:  </a:t>
            </a:r>
            <a:r>
              <a:rPr lang="pt-PT" sz="900"/>
              <a:t>Os alunos podem utilizar o plano de aula do CD e recorrer aos principais pontos de aprendizagem para praticar esta técnica</a:t>
            </a:r>
          </a:p>
          <a:p>
            <a:pPr marL="152400" indent="-152400" eaLnBrk="1" hangingPunct="1">
              <a:lnSpc>
                <a:spcPct val="90000"/>
              </a:lnSpc>
            </a:pPr>
            <a:endParaRPr lang="en-GB" sz="900" b="1" i="1" u="sng" dirty="0"/>
          </a:p>
          <a:p>
            <a:pPr marL="152400" indent="-152400" eaLnBrk="1" hangingPunct="1">
              <a:lnSpc>
                <a:spcPct val="90000"/>
              </a:lnSpc>
            </a:pPr>
            <a:r>
              <a:rPr lang="pt-PT" sz="900" b="1"/>
              <a:t>Palestra de desenhos animados:  </a:t>
            </a:r>
            <a:r>
              <a:rPr lang="pt-PT" sz="900" i="1"/>
              <a:t>Consultar o quadro preparado</a:t>
            </a:r>
          </a:p>
          <a:p>
            <a:pPr marL="152400" indent="-152400" eaLnBrk="1" hangingPunct="1">
              <a:lnSpc>
                <a:spcPct val="90000"/>
              </a:lnSpc>
            </a:pPr>
            <a:r>
              <a:rPr lang="pt-PT" sz="900" i="1"/>
              <a:t>Título -</a:t>
            </a:r>
            <a:r>
              <a:rPr lang="pt-PT" sz="900" b="1"/>
              <a:t> </a:t>
            </a:r>
            <a:r>
              <a:rPr lang="pt-PT" sz="900"/>
              <a:t>"</a:t>
            </a:r>
            <a:r>
              <a:rPr lang="pt-PT" sz="900" u="sng"/>
              <a:t>A capacidade de executar</a:t>
            </a:r>
            <a:r>
              <a:rPr lang="pt-PT" sz="900"/>
              <a:t>"</a:t>
            </a:r>
            <a:r>
              <a:rPr lang="pt-PT" sz="900" b="1"/>
              <a:t> </a:t>
            </a:r>
            <a:r>
              <a:rPr lang="pt-PT" sz="900" i="1"/>
              <a:t>- 8 fatores enumerados:</a:t>
            </a:r>
          </a:p>
          <a:p>
            <a:pPr marL="152400" indent="-152400" eaLnBrk="1" hangingPunct="1">
              <a:lnSpc>
                <a:spcPct val="90000"/>
              </a:lnSpc>
            </a:pPr>
            <a:r>
              <a:rPr lang="pt-PT" sz="900"/>
              <a:t>1.  Capacidade, 2. Competências e conhecimento, 3. Atitude, 4. Padrões, 5. Medição, 6. Feedback, 7. Ambiente de trabalho, 8. Incentivo</a:t>
            </a:r>
          </a:p>
          <a:p>
            <a:pPr marL="152400" indent="-152400" eaLnBrk="1" hangingPunct="1">
              <a:lnSpc>
                <a:spcPct val="90000"/>
              </a:lnSpc>
            </a:pPr>
            <a:r>
              <a:rPr lang="pt-PT" sz="900" b="1"/>
              <a:t>Citar:</a:t>
            </a:r>
            <a:r>
              <a:rPr lang="pt-PT" sz="900"/>
              <a:t>   Gostaria de falar sobre os oito fatores que influenciam diretamente a capacidade de desempenho de uma pessoa.  O primeiro fator é a "capacidade"</a:t>
            </a:r>
          </a:p>
          <a:p>
            <a:pPr marL="152400" indent="-152400" eaLnBrk="1" hangingPunct="1">
              <a:lnSpc>
                <a:spcPct val="90000"/>
              </a:lnSpc>
            </a:pPr>
            <a:r>
              <a:rPr lang="pt-PT" sz="900" i="1"/>
              <a:t>Consulte o quadro preparado com o contorno da tartaruga e do aro.  Desenho completo:</a:t>
            </a:r>
            <a:r>
              <a:rPr lang="pt-PT" sz="900"/>
              <a:t> </a:t>
            </a:r>
          </a:p>
          <a:p>
            <a:pPr marL="152400" indent="-152400" eaLnBrk="1" hangingPunct="1">
              <a:lnSpc>
                <a:spcPct val="90000"/>
              </a:lnSpc>
            </a:pPr>
            <a:r>
              <a:rPr lang="pt-PT" sz="900" b="1"/>
              <a:t>Citar:</a:t>
            </a:r>
            <a:r>
              <a:rPr lang="pt-PT" sz="900"/>
              <a:t>  Não importa a quantidade de formação que esta tartaruga recebe, ela nunca será capaz de saltar pelo aro</a:t>
            </a:r>
          </a:p>
          <a:p>
            <a:pPr marL="152400" indent="-152400" eaLnBrk="1" hangingPunct="1">
              <a:lnSpc>
                <a:spcPct val="90000"/>
              </a:lnSpc>
            </a:pPr>
            <a:r>
              <a:rPr lang="pt-PT" sz="900" b="1"/>
              <a:t>P:  "De que forma é o humor poderoso?"</a:t>
            </a:r>
            <a:r>
              <a:rPr lang="pt-PT" sz="900"/>
              <a:t> (</a:t>
            </a:r>
            <a:r>
              <a:rPr lang="pt-PT" sz="900" i="1"/>
              <a:t>debate)</a:t>
            </a:r>
          </a:p>
          <a:p>
            <a:pPr marL="152400" indent="-152400" eaLnBrk="1" hangingPunct="1">
              <a:lnSpc>
                <a:spcPct val="90000"/>
              </a:lnSpc>
              <a:buFontTx/>
              <a:buChar char="•"/>
            </a:pPr>
            <a:r>
              <a:rPr lang="pt-PT" sz="900"/>
              <a:t>Melhora o ambiente (clima e relacionamento)</a:t>
            </a:r>
          </a:p>
          <a:p>
            <a:pPr marL="152400" indent="-152400" eaLnBrk="1" hangingPunct="1">
              <a:lnSpc>
                <a:spcPct val="90000"/>
              </a:lnSpc>
              <a:buFontTx/>
              <a:buChar char="•"/>
            </a:pPr>
            <a:r>
              <a:rPr lang="pt-PT" sz="900"/>
              <a:t>Obtém a atenção do público</a:t>
            </a:r>
          </a:p>
          <a:p>
            <a:pPr marL="152400" indent="-152400" eaLnBrk="1" hangingPunct="1">
              <a:lnSpc>
                <a:spcPct val="90000"/>
              </a:lnSpc>
              <a:buFontTx/>
              <a:buChar char="•"/>
            </a:pPr>
            <a:r>
              <a:rPr lang="pt-PT" sz="900"/>
              <a:t>É memorável (por exemplo, desenhos animados, histórias engraçadas)</a:t>
            </a:r>
          </a:p>
          <a:p>
            <a:pPr marL="152400" indent="-152400" eaLnBrk="1" hangingPunct="1">
              <a:lnSpc>
                <a:spcPct val="90000"/>
              </a:lnSpc>
              <a:buFontTx/>
              <a:buChar char="•"/>
            </a:pPr>
            <a:r>
              <a:rPr lang="pt-PT" sz="900"/>
              <a:t>As pessoas aprendem melhor quando sorriem e riem; tornam-se mais relaxadas e abertas à aprendizagem </a:t>
            </a:r>
            <a:r>
              <a:rPr lang="pt-PT" sz="900" i="1"/>
              <a:t>(os alunos gostam de se divertir!)</a:t>
            </a:r>
          </a:p>
          <a:p>
            <a:pPr marL="152400" indent="-152400" eaLnBrk="1" hangingPunct="1">
              <a:lnSpc>
                <a:spcPct val="90000"/>
              </a:lnSpc>
            </a:pPr>
            <a:r>
              <a:rPr lang="pt-PT" sz="900" b="1"/>
              <a:t>Citar:</a:t>
            </a:r>
            <a:r>
              <a:rPr lang="pt-PT" sz="900"/>
              <a:t>  O humor não é algo que pode ser aprendido.  Se não for confortável ou natural, pense em incorporá-lo nos seus materiais (por exemplo, gráficos, apresentações, etc.)</a:t>
            </a:r>
          </a:p>
          <a:p>
            <a:pPr marL="152400" indent="-152400" eaLnBrk="1" hangingPunct="1">
              <a:lnSpc>
                <a:spcPct val="90000"/>
              </a:lnSpc>
            </a:pPr>
            <a:endParaRPr lang="en-GB" sz="900" dirty="0"/>
          </a:p>
          <a:p>
            <a:pPr marL="152400" indent="-152400" eaLnBrk="1" hangingPunct="1">
              <a:lnSpc>
                <a:spcPct val="90000"/>
              </a:lnSpc>
            </a:pPr>
            <a:r>
              <a:rPr lang="pt-PT" sz="900" b="1" u="sng"/>
              <a:t>Ficha de apoio</a:t>
            </a:r>
            <a:r>
              <a:rPr lang="pt-PT" sz="900" b="1"/>
              <a:t> - Demonstrações:  </a:t>
            </a:r>
            <a:r>
              <a:rPr lang="pt-PT" sz="900" i="1"/>
              <a:t>(rever e discutir)</a:t>
            </a:r>
          </a:p>
          <a:p>
            <a:pPr marL="152400" indent="-152400" eaLnBrk="1" hangingPunct="1">
              <a:lnSpc>
                <a:spcPct val="90000"/>
              </a:lnSpc>
            </a:pPr>
            <a:r>
              <a:rPr lang="pt-PT" sz="900" b="1"/>
              <a:t>Citar:  </a:t>
            </a:r>
            <a:r>
              <a:rPr lang="pt-PT" sz="900"/>
              <a:t>As demonstrações são um dos métodos mais comuns de formação/apresentação, mas geralmente são mal feitas.  </a:t>
            </a:r>
          </a:p>
          <a:p>
            <a:pPr marL="152400" indent="-152400" eaLnBrk="1" hangingPunct="1">
              <a:lnSpc>
                <a:spcPct val="90000"/>
              </a:lnSpc>
            </a:pPr>
            <a:r>
              <a:rPr lang="pt-PT" sz="900" b="1"/>
              <a:t>P:  "Podem aplicar isso a demonstrações técnicas que vocês próprios executam?"</a:t>
            </a:r>
          </a:p>
          <a:p>
            <a:pPr marL="152400" indent="-152400" eaLnBrk="1" hangingPunct="1">
              <a:lnSpc>
                <a:spcPct val="90000"/>
              </a:lnSpc>
            </a:pPr>
            <a:r>
              <a:rPr lang="pt-PT" sz="900" b="1"/>
              <a:t>Nota:  </a:t>
            </a:r>
            <a:r>
              <a:rPr lang="pt-PT" sz="900"/>
              <a:t>Grupos de alunos praticam dando uma demonstração de TI</a:t>
            </a:r>
          </a:p>
          <a:p>
            <a:pPr marL="152400" indent="-152400" eaLnBrk="1" hangingPunct="1">
              <a:lnSpc>
                <a:spcPct val="90000"/>
              </a:lnSpc>
            </a:pPr>
            <a:endParaRPr lang="en-GB" sz="900" b="1"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Neste ponto, o formador deve considerar começar a distribuir o seguinte material:</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Ficha de apoio Diretrizes para Palestras </a:t>
            </a:r>
            <a:r>
              <a:rPr lang="pt-PT" sz="1200" i="1">
                <a:solidFill>
                  <a:schemeClr val="tx1"/>
                </a:solidFill>
                <a:latin typeface="Arial" charset="0"/>
                <a:ea typeface="+mn-ea"/>
                <a:cs typeface="+mn-cs"/>
              </a:rPr>
              <a:t>(por diversão)</a:t>
            </a:r>
            <a:r>
              <a:rPr lang="pt-PT" sz="1200">
                <a:solidFill>
                  <a:schemeClr val="tx1"/>
                </a:solidFill>
                <a:latin typeface="Arial" charset="0"/>
                <a:ea typeface="+mn-ea"/>
                <a:cs typeface="+mn-cs"/>
              </a:rPr>
              <a:t>.  É importante observar que esta é uma lista de coisas a NÃO fazer, que destaca uma série de características más, por vezes, encontradas na formação.</a:t>
            </a:r>
          </a:p>
          <a:p>
            <a:r>
              <a:rPr lang="pt-PT" sz="1200" i="1">
                <a:solidFill>
                  <a:schemeClr val="tx1"/>
                </a:solidFill>
                <a:latin typeface="Arial" charset="0"/>
                <a:ea typeface="+mn-ea"/>
                <a:cs typeface="+mn-cs"/>
              </a:rPr>
              <a:t> </a:t>
            </a:r>
          </a:p>
          <a:p>
            <a:r>
              <a:rPr lang="pt-PT" sz="1200">
                <a:solidFill>
                  <a:schemeClr val="tx1"/>
                </a:solidFill>
                <a:latin typeface="Arial" charset="0"/>
                <a:ea typeface="+mn-ea"/>
                <a:cs typeface="+mn-cs"/>
              </a:rPr>
              <a:t>Parte do planeamento é especificar a forma de transmitir a mensagem.  Os meios utilizados necessitam de preparação:</a:t>
            </a:r>
          </a:p>
          <a:p>
            <a:r>
              <a:rPr lang="pt-PT" sz="1200" i="1">
                <a:solidFill>
                  <a:schemeClr val="tx1"/>
                </a:solidFill>
                <a:latin typeface="Arial" charset="0"/>
                <a:ea typeface="+mn-ea"/>
                <a:cs typeface="+mn-cs"/>
              </a:rPr>
              <a:t> </a:t>
            </a:r>
          </a:p>
          <a:p>
            <a:r>
              <a:rPr lang="pt-PT" sz="1200">
                <a:solidFill>
                  <a:schemeClr val="tx1"/>
                </a:solidFill>
                <a:latin typeface="Arial" charset="0"/>
                <a:ea typeface="+mn-ea"/>
                <a:cs typeface="+mn-cs"/>
              </a:rPr>
              <a:t>Exercícios de discussão:  Onde as lacunas são preenchidas por exercícios de grupo de discussão (por exemplo, exercícios anteriores de Bom Orador vs. Mau Orador)</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Escolha múltipla:  </a:t>
            </a:r>
            <a:r>
              <a:rPr lang="pt-PT" sz="1200" i="1" u="sng">
                <a:solidFill>
                  <a:schemeClr val="tx1"/>
                </a:solidFill>
                <a:latin typeface="Arial" charset="0"/>
                <a:ea typeface="+mn-ea"/>
                <a:cs typeface="+mn-cs"/>
              </a:rPr>
              <a:t>Fichas de apoio</a:t>
            </a:r>
            <a:r>
              <a:rPr lang="pt-PT" sz="1200" i="1">
                <a:solidFill>
                  <a:schemeClr val="tx1"/>
                </a:solidFill>
                <a:latin typeface="Arial" charset="0"/>
                <a:ea typeface="+mn-ea"/>
                <a:cs typeface="+mn-cs"/>
              </a:rPr>
              <a:t> cartões coloridos de A a D</a:t>
            </a:r>
            <a:r>
              <a:rPr lang="pt-PT" sz="1200">
                <a:solidFill>
                  <a:schemeClr val="tx1"/>
                </a:solidFill>
                <a:latin typeface="Arial" charset="0"/>
                <a:ea typeface="+mn-ea"/>
                <a:cs typeface="+mn-cs"/>
              </a:rPr>
              <a:t>.</a:t>
            </a:r>
            <a:r>
              <a:rPr lang="pt-PT" sz="1200" i="1">
                <a:solidFill>
                  <a:schemeClr val="tx1"/>
                </a:solidFill>
                <a:latin typeface="Arial" charset="0"/>
                <a:ea typeface="+mn-ea"/>
                <a:cs typeface="+mn-cs"/>
              </a:rPr>
              <a:t>   </a:t>
            </a:r>
          </a:p>
          <a:p>
            <a:r>
              <a:rPr lang="pt-PT" sz="1200">
                <a:solidFill>
                  <a:schemeClr val="tx1"/>
                </a:solidFill>
                <a:latin typeface="Arial" charset="0"/>
                <a:ea typeface="+mn-ea"/>
                <a:cs typeface="+mn-cs"/>
              </a:rPr>
              <a:t>Citar:</a:t>
            </a:r>
            <a:r>
              <a:rPr lang="pt-PT" sz="1200" i="1">
                <a:solidFill>
                  <a:schemeClr val="tx1"/>
                </a:solidFill>
                <a:latin typeface="Arial" charset="0"/>
                <a:ea typeface="+mn-ea"/>
                <a:cs typeface="+mn-cs"/>
              </a:rPr>
              <a:t>  </a:t>
            </a:r>
            <a:r>
              <a:rPr lang="pt-PT" sz="1200">
                <a:solidFill>
                  <a:schemeClr val="tx1"/>
                </a:solidFill>
                <a:latin typeface="Arial" charset="0"/>
                <a:ea typeface="+mn-ea"/>
                <a:cs typeface="+mn-cs"/>
              </a:rPr>
              <a:t>As perguntas de escolha múltipla são desenvolvidas para o conteúdo que está a praticar.  Quando as perguntas são colocadas, os participantes levantam o cartão que corresponde à resposta correta.</a:t>
            </a:r>
          </a:p>
          <a:p>
            <a:r>
              <a:rPr lang="pt-PT" sz="1200" i="1">
                <a:solidFill>
                  <a:schemeClr val="tx1"/>
                </a:solidFill>
                <a:latin typeface="Arial" charset="0"/>
                <a:ea typeface="+mn-ea"/>
                <a:cs typeface="+mn-cs"/>
              </a:rPr>
              <a:t>Consulte o cartão A</a:t>
            </a:r>
            <a:r>
              <a:rPr lang="pt-PT" sz="1200">
                <a:solidFill>
                  <a:schemeClr val="tx1"/>
                </a:solidFill>
                <a:latin typeface="Arial" charset="0"/>
                <a:ea typeface="+mn-ea"/>
                <a:cs typeface="+mn-cs"/>
              </a:rPr>
              <a:t>:  P:  "Qual dos '7 passos para o sucesso' vamos abordar de seguida?"  </a:t>
            </a:r>
            <a:r>
              <a:rPr lang="pt-PT" sz="1200" i="1">
                <a:solidFill>
                  <a:schemeClr val="tx1"/>
                </a:solidFill>
                <a:latin typeface="Arial" charset="0"/>
                <a:ea typeface="+mn-ea"/>
                <a:cs typeface="+mn-cs"/>
              </a:rPr>
              <a:t>Consulte o cartão B:</a:t>
            </a:r>
            <a:r>
              <a:rPr lang="pt-PT" sz="1200">
                <a:solidFill>
                  <a:schemeClr val="tx1"/>
                </a:solidFill>
                <a:latin typeface="Arial" charset="0"/>
                <a:ea typeface="+mn-ea"/>
                <a:cs typeface="+mn-cs"/>
              </a:rPr>
              <a:t> P:  "Qual é o último item?" </a:t>
            </a:r>
            <a:r>
              <a:rPr lang="pt-PT" sz="1200" i="1">
                <a:solidFill>
                  <a:schemeClr val="tx1"/>
                </a:solidFill>
                <a:latin typeface="Arial" charset="0"/>
                <a:ea typeface="+mn-ea"/>
                <a:cs typeface="+mn-cs"/>
              </a:rPr>
              <a:t> </a:t>
            </a:r>
          </a:p>
          <a:p>
            <a:r>
              <a:rPr lang="pt-PT" sz="1200">
                <a:solidFill>
                  <a:schemeClr val="tx1"/>
                </a:solidFill>
                <a:latin typeface="Arial" charset="0"/>
                <a:ea typeface="+mn-ea"/>
                <a:cs typeface="+mn-cs"/>
              </a:rPr>
              <a:t>Citar:</a:t>
            </a:r>
            <a:r>
              <a:rPr lang="pt-PT" sz="1200" i="1">
                <a:solidFill>
                  <a:schemeClr val="tx1"/>
                </a:solidFill>
                <a:latin typeface="Arial" charset="0"/>
                <a:ea typeface="+mn-ea"/>
                <a:cs typeface="+mn-cs"/>
              </a:rPr>
              <a:t>  </a:t>
            </a:r>
            <a:r>
              <a:rPr lang="pt-PT" sz="1200">
                <a:solidFill>
                  <a:schemeClr val="tx1"/>
                </a:solidFill>
                <a:latin typeface="Arial" charset="0"/>
                <a:ea typeface="+mn-ea"/>
                <a:cs typeface="+mn-cs"/>
              </a:rPr>
              <a:t>Enquanto instrutor, pode verificar se a maioria compreendeu os meios principal.</a:t>
            </a:r>
          </a:p>
          <a:p>
            <a:pPr lvl="0"/>
            <a:r>
              <a:rPr lang="pt-PT" sz="1200">
                <a:solidFill>
                  <a:schemeClr val="tx1"/>
                </a:solidFill>
                <a:latin typeface="Arial" charset="0"/>
                <a:ea typeface="+mn-ea"/>
                <a:cs typeface="+mn-cs"/>
              </a:rPr>
              <a:t>Exercícios de discussão</a:t>
            </a:r>
          </a:p>
          <a:p>
            <a:pPr lvl="0"/>
            <a:r>
              <a:rPr lang="pt-PT" sz="1200">
                <a:solidFill>
                  <a:schemeClr val="tx1"/>
                </a:solidFill>
                <a:latin typeface="Arial" charset="0"/>
                <a:ea typeface="+mn-ea"/>
                <a:cs typeface="+mn-cs"/>
              </a:rPr>
              <a:t>Cartões de escolha múltipla</a:t>
            </a:r>
          </a:p>
          <a:p>
            <a:pPr lvl="0"/>
            <a:r>
              <a:rPr lang="pt-PT" sz="1200">
                <a:solidFill>
                  <a:schemeClr val="tx1"/>
                </a:solidFill>
                <a:latin typeface="Arial" charset="0"/>
                <a:ea typeface="+mn-ea"/>
                <a:cs typeface="+mn-cs"/>
              </a:rPr>
              <a:t>Instrução dos pontos principais</a:t>
            </a:r>
          </a:p>
          <a:p>
            <a:pPr lvl="0"/>
            <a:r>
              <a:rPr lang="pt-PT" sz="1200">
                <a:solidFill>
                  <a:schemeClr val="tx1"/>
                </a:solidFill>
                <a:latin typeface="Arial" charset="0"/>
                <a:ea typeface="+mn-ea"/>
                <a:cs typeface="+mn-cs"/>
              </a:rPr>
              <a:t>Fichas de apoio</a:t>
            </a:r>
          </a:p>
          <a:p>
            <a:pPr lvl="0"/>
            <a:r>
              <a:rPr lang="pt-PT" sz="1200">
                <a:solidFill>
                  <a:schemeClr val="tx1"/>
                </a:solidFill>
                <a:latin typeface="Arial" charset="0"/>
                <a:ea typeface="+mn-ea"/>
                <a:cs typeface="+mn-cs"/>
              </a:rPr>
              <a:t>PowerPoint</a:t>
            </a:r>
          </a:p>
          <a:p>
            <a:pPr lvl="0"/>
            <a:r>
              <a:rPr lang="pt-PT" sz="1200">
                <a:solidFill>
                  <a:schemeClr val="tx1"/>
                </a:solidFill>
                <a:latin typeface="Arial" charset="0"/>
                <a:ea typeface="+mn-ea"/>
                <a:cs typeface="+mn-cs"/>
              </a:rPr>
              <a:t>Demonstração </a:t>
            </a:r>
          </a:p>
          <a:p>
            <a:r>
              <a:rPr lang="pt-PT" sz="1200">
                <a:solidFill>
                  <a:schemeClr val="tx1"/>
                </a:solidFill>
                <a:latin typeface="Arial" charset="0"/>
                <a:ea typeface="+mn-ea"/>
                <a:cs typeface="+mn-cs"/>
              </a:rPr>
              <a:t>Este slide apresenta os tópicos que serão abordados nos slides seguintes (9-11)</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Neste ponto, o formador deve considerar começar a distribuir o seguinte material:</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Ficha de apoio Diretrizes para Palestras </a:t>
            </a:r>
            <a:r>
              <a:rPr lang="pt-PT" sz="1200" i="1">
                <a:solidFill>
                  <a:schemeClr val="tx1"/>
                </a:solidFill>
                <a:latin typeface="Arial" charset="0"/>
                <a:ea typeface="+mn-ea"/>
                <a:cs typeface="+mn-cs"/>
              </a:rPr>
              <a:t>(por diversão)</a:t>
            </a:r>
            <a:r>
              <a:rPr lang="pt-PT" sz="1200">
                <a:solidFill>
                  <a:schemeClr val="tx1"/>
                </a:solidFill>
                <a:latin typeface="Arial" charset="0"/>
                <a:ea typeface="+mn-ea"/>
                <a:cs typeface="+mn-cs"/>
              </a:rPr>
              <a:t>.  É importante observar que esta é uma lista de coisas a NÃO fazer, que destaca uma série de características más, por vezes, encontradas na formação.</a:t>
            </a:r>
          </a:p>
          <a:p>
            <a:r>
              <a:rPr lang="pt-PT" sz="1200" i="1">
                <a:solidFill>
                  <a:schemeClr val="tx1"/>
                </a:solidFill>
                <a:latin typeface="Arial" charset="0"/>
                <a:ea typeface="+mn-ea"/>
                <a:cs typeface="+mn-cs"/>
              </a:rPr>
              <a:t> </a:t>
            </a:r>
          </a:p>
          <a:p>
            <a:r>
              <a:rPr lang="pt-PT" sz="1200">
                <a:solidFill>
                  <a:schemeClr val="tx1"/>
                </a:solidFill>
                <a:latin typeface="Arial" charset="0"/>
                <a:ea typeface="+mn-ea"/>
                <a:cs typeface="+mn-cs"/>
              </a:rPr>
              <a:t>Parte do planeamento é especificar a forma de transmitir a mensagem.  Os meios utilizados necessitam de preparação:</a:t>
            </a:r>
          </a:p>
          <a:p>
            <a:r>
              <a:rPr lang="pt-PT" sz="1200" i="1">
                <a:solidFill>
                  <a:schemeClr val="tx1"/>
                </a:solidFill>
                <a:latin typeface="Arial" charset="0"/>
                <a:ea typeface="+mn-ea"/>
                <a:cs typeface="+mn-cs"/>
              </a:rPr>
              <a:t> </a:t>
            </a:r>
          </a:p>
          <a:p>
            <a:r>
              <a:rPr lang="pt-PT" sz="1200">
                <a:solidFill>
                  <a:schemeClr val="tx1"/>
                </a:solidFill>
                <a:latin typeface="Arial" charset="0"/>
                <a:ea typeface="+mn-ea"/>
                <a:cs typeface="+mn-cs"/>
              </a:rPr>
              <a:t>Exercícios de discussão:  Onde as lacunas são preenchidas por exercícios de grupo de discussão (por exemplo, exercícios anteriores de Bom Orador vs. Mau Orador)</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Escolha múltipla:  </a:t>
            </a:r>
            <a:r>
              <a:rPr lang="pt-PT" sz="1200" i="1" u="sng">
                <a:solidFill>
                  <a:schemeClr val="tx1"/>
                </a:solidFill>
                <a:latin typeface="Arial" charset="0"/>
                <a:ea typeface="+mn-ea"/>
                <a:cs typeface="+mn-cs"/>
              </a:rPr>
              <a:t>Fichas de apoio</a:t>
            </a:r>
            <a:r>
              <a:rPr lang="pt-PT" sz="1200" i="1">
                <a:solidFill>
                  <a:schemeClr val="tx1"/>
                </a:solidFill>
                <a:latin typeface="Arial" charset="0"/>
                <a:ea typeface="+mn-ea"/>
                <a:cs typeface="+mn-cs"/>
              </a:rPr>
              <a:t> cartões coloridos de A a D</a:t>
            </a:r>
            <a:r>
              <a:rPr lang="pt-PT" sz="1200">
                <a:solidFill>
                  <a:schemeClr val="tx1"/>
                </a:solidFill>
                <a:latin typeface="Arial" charset="0"/>
                <a:ea typeface="+mn-ea"/>
                <a:cs typeface="+mn-cs"/>
              </a:rPr>
              <a:t>.</a:t>
            </a:r>
            <a:r>
              <a:rPr lang="pt-PT" sz="1200" i="1">
                <a:solidFill>
                  <a:schemeClr val="tx1"/>
                </a:solidFill>
                <a:latin typeface="Arial" charset="0"/>
                <a:ea typeface="+mn-ea"/>
                <a:cs typeface="+mn-cs"/>
              </a:rPr>
              <a:t>   </a:t>
            </a:r>
          </a:p>
          <a:p>
            <a:r>
              <a:rPr lang="pt-PT" sz="1200">
                <a:solidFill>
                  <a:schemeClr val="tx1"/>
                </a:solidFill>
                <a:latin typeface="Arial" charset="0"/>
                <a:ea typeface="+mn-ea"/>
                <a:cs typeface="+mn-cs"/>
              </a:rPr>
              <a:t>Citar:</a:t>
            </a:r>
            <a:r>
              <a:rPr lang="pt-PT" sz="1200" i="1">
                <a:solidFill>
                  <a:schemeClr val="tx1"/>
                </a:solidFill>
                <a:latin typeface="Arial" charset="0"/>
                <a:ea typeface="+mn-ea"/>
                <a:cs typeface="+mn-cs"/>
              </a:rPr>
              <a:t>  </a:t>
            </a:r>
            <a:r>
              <a:rPr lang="pt-PT" sz="1200">
                <a:solidFill>
                  <a:schemeClr val="tx1"/>
                </a:solidFill>
                <a:latin typeface="Arial" charset="0"/>
                <a:ea typeface="+mn-ea"/>
                <a:cs typeface="+mn-cs"/>
              </a:rPr>
              <a:t>As perguntas de escolha múltipla são desenvolvidas para o conteúdo que está a praticar.  Quando as perguntas são colocadas, os participantes levantam o cartão que corresponde à resposta correta.</a:t>
            </a:r>
          </a:p>
          <a:p>
            <a:r>
              <a:rPr lang="pt-PT" sz="1200" i="1">
                <a:solidFill>
                  <a:schemeClr val="tx1"/>
                </a:solidFill>
                <a:latin typeface="Arial" charset="0"/>
                <a:ea typeface="+mn-ea"/>
                <a:cs typeface="+mn-cs"/>
              </a:rPr>
              <a:t>Consulte o cartão A</a:t>
            </a:r>
            <a:r>
              <a:rPr lang="pt-PT" sz="1200">
                <a:solidFill>
                  <a:schemeClr val="tx1"/>
                </a:solidFill>
                <a:latin typeface="Arial" charset="0"/>
                <a:ea typeface="+mn-ea"/>
                <a:cs typeface="+mn-cs"/>
              </a:rPr>
              <a:t>:  P:  "Qual dos '7 passos para o sucesso' vamos abordar de seguida?"  </a:t>
            </a:r>
            <a:r>
              <a:rPr lang="pt-PT" sz="1200" i="1">
                <a:solidFill>
                  <a:schemeClr val="tx1"/>
                </a:solidFill>
                <a:latin typeface="Arial" charset="0"/>
                <a:ea typeface="+mn-ea"/>
                <a:cs typeface="+mn-cs"/>
              </a:rPr>
              <a:t>Consulte o cartão B:</a:t>
            </a:r>
            <a:r>
              <a:rPr lang="pt-PT" sz="1200">
                <a:solidFill>
                  <a:schemeClr val="tx1"/>
                </a:solidFill>
                <a:latin typeface="Arial" charset="0"/>
                <a:ea typeface="+mn-ea"/>
                <a:cs typeface="+mn-cs"/>
              </a:rPr>
              <a:t> P:  "Qual é o último item?" </a:t>
            </a:r>
            <a:r>
              <a:rPr lang="pt-PT" sz="1200" i="1">
                <a:solidFill>
                  <a:schemeClr val="tx1"/>
                </a:solidFill>
                <a:latin typeface="Arial" charset="0"/>
                <a:ea typeface="+mn-ea"/>
                <a:cs typeface="+mn-cs"/>
              </a:rPr>
              <a:t> </a:t>
            </a:r>
          </a:p>
          <a:p>
            <a:r>
              <a:rPr lang="pt-PT" sz="1200">
                <a:solidFill>
                  <a:schemeClr val="tx1"/>
                </a:solidFill>
                <a:latin typeface="Arial" charset="0"/>
                <a:ea typeface="+mn-ea"/>
                <a:cs typeface="+mn-cs"/>
              </a:rPr>
              <a:t>Citar:</a:t>
            </a:r>
            <a:r>
              <a:rPr lang="pt-PT" sz="1200" i="1">
                <a:solidFill>
                  <a:schemeClr val="tx1"/>
                </a:solidFill>
                <a:latin typeface="Arial" charset="0"/>
                <a:ea typeface="+mn-ea"/>
                <a:cs typeface="+mn-cs"/>
              </a:rPr>
              <a:t>  </a:t>
            </a:r>
            <a:r>
              <a:rPr lang="pt-PT" sz="1200">
                <a:solidFill>
                  <a:schemeClr val="tx1"/>
                </a:solidFill>
                <a:latin typeface="Arial" charset="0"/>
                <a:ea typeface="+mn-ea"/>
                <a:cs typeface="+mn-cs"/>
              </a:rPr>
              <a:t>Enquanto instrutor, pode verificar se a maioria compreendeu o principal ponto de aprendizagem e, em caso afirmativo, seguir em frente.</a:t>
            </a:r>
          </a:p>
          <a:p>
            <a:r>
              <a:rPr lang="pt-PT" sz="1200">
                <a:solidFill>
                  <a:schemeClr val="tx1"/>
                </a:solidFill>
                <a:latin typeface="Arial" charset="0"/>
                <a:ea typeface="+mn-ea"/>
                <a:cs typeface="+mn-cs"/>
              </a:rPr>
              <a:t>Nota:  Faça ligação disto com o conteúdo técnico (questões de escolha múltipla) - e vincule à avaliação</a:t>
            </a:r>
          </a:p>
          <a:p>
            <a:r>
              <a:rPr lang="pt-PT" sz="1200" u="none" strike="noStrike">
                <a:solidFill>
                  <a:schemeClr val="tx1"/>
                </a:solidFill>
                <a:latin typeface="Arial" charset="0"/>
                <a:ea typeface="+mn-ea"/>
                <a:cs typeface="+mn-cs"/>
              </a:rPr>
              <a:t> </a:t>
            </a:r>
          </a:p>
          <a:p>
            <a:r>
              <a:rPr lang="pt-PT" sz="1200">
                <a:solidFill>
                  <a:schemeClr val="tx1"/>
                </a:solidFill>
                <a:latin typeface="Arial" charset="0"/>
                <a:ea typeface="+mn-ea"/>
                <a:cs typeface="+mn-cs"/>
              </a:rPr>
              <a:t>Instrução de pontos principais:  </a:t>
            </a:r>
          </a:p>
          <a:p>
            <a:r>
              <a:rPr lang="pt-PT" sz="1200">
                <a:solidFill>
                  <a:schemeClr val="tx1"/>
                </a:solidFill>
                <a:latin typeface="Arial" charset="0"/>
                <a:ea typeface="+mn-ea"/>
                <a:cs typeface="+mn-cs"/>
              </a:rPr>
              <a:t>• Os "</a:t>
            </a:r>
            <a:r>
              <a:rPr lang="pt-PT" sz="1200" u="sng">
                <a:solidFill>
                  <a:schemeClr val="tx1"/>
                </a:solidFill>
                <a:latin typeface="Arial" charset="0"/>
                <a:ea typeface="+mn-ea"/>
                <a:cs typeface="+mn-cs"/>
              </a:rPr>
              <a:t>pontos principais</a:t>
            </a:r>
            <a:r>
              <a:rPr lang="pt-PT" sz="1200">
                <a:solidFill>
                  <a:schemeClr val="tx1"/>
                </a:solidFill>
                <a:latin typeface="Arial" charset="0"/>
                <a:ea typeface="+mn-ea"/>
                <a:cs typeface="+mn-cs"/>
              </a:rPr>
              <a:t> podem ser escritos num </a:t>
            </a:r>
            <a:r>
              <a:rPr lang="pt-PT" sz="1200" u="sng">
                <a:solidFill>
                  <a:schemeClr val="tx1"/>
                </a:solidFill>
                <a:latin typeface="Arial" charset="0"/>
                <a:ea typeface="+mn-ea"/>
                <a:cs typeface="+mn-cs"/>
              </a:rPr>
              <a:t>quadro</a:t>
            </a:r>
            <a:r>
              <a:rPr lang="pt-PT" sz="1200">
                <a:solidFill>
                  <a:schemeClr val="tx1"/>
                </a:solidFill>
                <a:latin typeface="Arial" charset="0"/>
                <a:ea typeface="+mn-ea"/>
                <a:cs typeface="+mn-cs"/>
              </a:rPr>
              <a:t> à medida que são discutidos" - </a:t>
            </a:r>
            <a:r>
              <a:rPr lang="pt-PT" sz="1200" i="1">
                <a:solidFill>
                  <a:schemeClr val="tx1"/>
                </a:solidFill>
                <a:latin typeface="Arial" charset="0"/>
                <a:ea typeface="+mn-ea"/>
                <a:cs typeface="+mn-cs"/>
              </a:rPr>
              <a:t>(escreva no quadro </a:t>
            </a:r>
            <a:r>
              <a:rPr lang="pt-PT" sz="1200" i="1" u="sng">
                <a:solidFill>
                  <a:schemeClr val="tx1"/>
                </a:solidFill>
                <a:latin typeface="Arial" charset="0"/>
                <a:ea typeface="+mn-ea"/>
                <a:cs typeface="+mn-cs"/>
              </a:rPr>
              <a:t>ponto principal</a:t>
            </a:r>
            <a:r>
              <a:rPr lang="pt-PT" sz="1200" i="1">
                <a:solidFill>
                  <a:schemeClr val="tx1"/>
                </a:solidFill>
                <a:latin typeface="Arial" charset="0"/>
                <a:ea typeface="+mn-ea"/>
                <a:cs typeface="+mn-cs"/>
              </a:rPr>
              <a:t> e, de seguida, </a:t>
            </a:r>
            <a:r>
              <a:rPr lang="pt-PT" sz="1200" i="1" u="sng">
                <a:solidFill>
                  <a:schemeClr val="tx1"/>
                </a:solidFill>
                <a:latin typeface="Arial" charset="0"/>
                <a:ea typeface="+mn-ea"/>
                <a:cs typeface="+mn-cs"/>
              </a:rPr>
              <a:t>quadro</a:t>
            </a:r>
            <a:r>
              <a:rPr lang="pt-PT" sz="1200" i="1">
                <a:solidFill>
                  <a:schemeClr val="tx1"/>
                </a:solidFill>
                <a:latin typeface="Arial" charset="0"/>
                <a:ea typeface="+mn-ea"/>
                <a:cs typeface="+mn-cs"/>
              </a:rPr>
              <a:t> para demonstrar)</a:t>
            </a:r>
          </a:p>
          <a:p>
            <a:r>
              <a:rPr lang="pt-PT" sz="1200">
                <a:solidFill>
                  <a:schemeClr val="tx1"/>
                </a:solidFill>
                <a:latin typeface="Arial" charset="0"/>
                <a:ea typeface="+mn-ea"/>
                <a:cs typeface="+mn-cs"/>
              </a:rPr>
              <a:t>• "À medida que apresenta a </a:t>
            </a:r>
            <a:r>
              <a:rPr lang="pt-PT" sz="1200" u="sng">
                <a:solidFill>
                  <a:schemeClr val="tx1"/>
                </a:solidFill>
                <a:latin typeface="Arial" charset="0"/>
                <a:ea typeface="+mn-ea"/>
                <a:cs typeface="+mn-cs"/>
              </a:rPr>
              <a:t>lista</a:t>
            </a:r>
            <a:r>
              <a:rPr lang="pt-PT" sz="1200">
                <a:solidFill>
                  <a:schemeClr val="tx1"/>
                </a:solidFill>
                <a:latin typeface="Arial" charset="0"/>
                <a:ea typeface="+mn-ea"/>
                <a:cs typeface="+mn-cs"/>
              </a:rPr>
              <a:t> de cada ponto principal no quadro" </a:t>
            </a:r>
            <a:r>
              <a:rPr lang="pt-PT" sz="1200" i="1">
                <a:solidFill>
                  <a:schemeClr val="tx1"/>
                </a:solidFill>
                <a:latin typeface="Arial" charset="0"/>
                <a:ea typeface="+mn-ea"/>
                <a:cs typeface="+mn-cs"/>
              </a:rPr>
              <a:t>escreva </a:t>
            </a:r>
            <a:r>
              <a:rPr lang="pt-PT" sz="1200" i="1" u="sng">
                <a:solidFill>
                  <a:schemeClr val="tx1"/>
                </a:solidFill>
                <a:latin typeface="Arial" charset="0"/>
                <a:ea typeface="+mn-ea"/>
                <a:cs typeface="+mn-cs"/>
              </a:rPr>
              <a:t>Lista</a:t>
            </a:r>
          </a:p>
          <a:p>
            <a:r>
              <a:rPr lang="pt-PT" sz="1200">
                <a:solidFill>
                  <a:schemeClr val="tx1"/>
                </a:solidFill>
                <a:latin typeface="Arial" charset="0"/>
                <a:ea typeface="+mn-ea"/>
                <a:cs typeface="+mn-cs"/>
              </a:rPr>
              <a:t>• "Depois de cerca de sete itens </a:t>
            </a:r>
            <a:r>
              <a:rPr lang="pt-PT" sz="1200" u="sng">
                <a:solidFill>
                  <a:schemeClr val="tx1"/>
                </a:solidFill>
                <a:latin typeface="Arial" charset="0"/>
                <a:ea typeface="+mn-ea"/>
                <a:cs typeface="+mn-cs"/>
              </a:rPr>
              <a:t>afixe</a:t>
            </a:r>
            <a:r>
              <a:rPr lang="pt-PT" sz="1200">
                <a:solidFill>
                  <a:schemeClr val="tx1"/>
                </a:solidFill>
                <a:latin typeface="Arial" charset="0"/>
                <a:ea typeface="+mn-ea"/>
                <a:cs typeface="+mn-cs"/>
              </a:rPr>
              <a:t> a folha do quadro na parede", </a:t>
            </a:r>
            <a:r>
              <a:rPr lang="pt-PT" sz="1200" i="1">
                <a:solidFill>
                  <a:schemeClr val="tx1"/>
                </a:solidFill>
                <a:latin typeface="Arial" charset="0"/>
                <a:ea typeface="+mn-ea"/>
                <a:cs typeface="+mn-cs"/>
              </a:rPr>
              <a:t>escreva </a:t>
            </a:r>
            <a:r>
              <a:rPr lang="pt-PT" sz="1200" i="1" u="sng">
                <a:solidFill>
                  <a:schemeClr val="tx1"/>
                </a:solidFill>
                <a:latin typeface="Arial" charset="0"/>
                <a:ea typeface="+mn-ea"/>
                <a:cs typeface="+mn-cs"/>
              </a:rPr>
              <a:t>Afixar</a:t>
            </a:r>
            <a:r>
              <a:rPr lang="pt-PT" sz="1200" i="1">
                <a:solidFill>
                  <a:schemeClr val="tx1"/>
                </a:solidFill>
                <a:latin typeface="Arial" charset="0"/>
                <a:ea typeface="+mn-ea"/>
                <a:cs typeface="+mn-cs"/>
              </a:rPr>
              <a:t> e cole a folha do quadro na parede</a:t>
            </a:r>
          </a:p>
          <a:p>
            <a:r>
              <a:rPr lang="pt-PT" sz="1200">
                <a:solidFill>
                  <a:schemeClr val="tx1"/>
                </a:solidFill>
                <a:latin typeface="Arial" charset="0"/>
                <a:ea typeface="+mn-ea"/>
                <a:cs typeface="+mn-cs"/>
              </a:rPr>
              <a:t>• "Quando tiver concluído 3 ou 4 páginas, </a:t>
            </a:r>
            <a:r>
              <a:rPr lang="pt-PT" sz="1200" u="sng">
                <a:solidFill>
                  <a:schemeClr val="tx1"/>
                </a:solidFill>
                <a:latin typeface="Arial" charset="0"/>
                <a:ea typeface="+mn-ea"/>
                <a:cs typeface="+mn-cs"/>
              </a:rPr>
              <a:t>reveja</a:t>
            </a:r>
            <a:r>
              <a:rPr lang="pt-PT" sz="1200">
                <a:solidFill>
                  <a:schemeClr val="tx1"/>
                </a:solidFill>
                <a:latin typeface="Arial" charset="0"/>
                <a:ea typeface="+mn-ea"/>
                <a:cs typeface="+mn-cs"/>
              </a:rPr>
              <a:t> o conteúdo das páginas" </a:t>
            </a:r>
            <a:r>
              <a:rPr lang="pt-PT" sz="1200" i="1">
                <a:solidFill>
                  <a:schemeClr val="tx1"/>
                </a:solidFill>
                <a:latin typeface="Arial" charset="0"/>
                <a:ea typeface="+mn-ea"/>
                <a:cs typeface="+mn-cs"/>
              </a:rPr>
              <a:t>escreva </a:t>
            </a:r>
            <a:r>
              <a:rPr lang="pt-PT" sz="1200" i="1" u="sng">
                <a:solidFill>
                  <a:schemeClr val="tx1"/>
                </a:solidFill>
                <a:latin typeface="Arial" charset="0"/>
                <a:ea typeface="+mn-ea"/>
                <a:cs typeface="+mn-cs"/>
              </a:rPr>
              <a:t>Rever</a:t>
            </a:r>
          </a:p>
          <a:p>
            <a:r>
              <a:rPr lang="pt-PT" sz="1200">
                <a:solidFill>
                  <a:schemeClr val="tx1"/>
                </a:solidFill>
                <a:latin typeface="Arial" charset="0"/>
                <a:ea typeface="+mn-ea"/>
                <a:cs typeface="+mn-cs"/>
              </a:rPr>
              <a:t>Nota:  Os alunos podem utilizar o plano de aula do CD e recorrer aos principais pontos de aprendizagem para praticar esta técnica</a:t>
            </a:r>
          </a:p>
          <a:p>
            <a:r>
              <a:rPr lang="pt-PT" sz="1200" i="1" u="none" strike="noStrike">
                <a:solidFill>
                  <a:schemeClr val="tx1"/>
                </a:solidFill>
                <a:latin typeface="Arial" charset="0"/>
                <a:ea typeface="+mn-ea"/>
                <a:cs typeface="+mn-cs"/>
              </a:rPr>
              <a:t> </a:t>
            </a:r>
          </a:p>
          <a:p>
            <a:r>
              <a:rPr lang="pt-PT" sz="1200">
                <a:solidFill>
                  <a:schemeClr val="tx1"/>
                </a:solidFill>
                <a:latin typeface="Arial" charset="0"/>
                <a:ea typeface="+mn-ea"/>
                <a:cs typeface="+mn-cs"/>
              </a:rPr>
              <a:t>Palestra de desenhos animados:  </a:t>
            </a:r>
            <a:r>
              <a:rPr lang="pt-PT" sz="1200" i="1">
                <a:solidFill>
                  <a:schemeClr val="tx1"/>
                </a:solidFill>
                <a:latin typeface="Arial" charset="0"/>
                <a:ea typeface="+mn-ea"/>
                <a:cs typeface="+mn-cs"/>
              </a:rPr>
              <a:t>Consultar o quadro preparado</a:t>
            </a:r>
          </a:p>
          <a:p>
            <a:r>
              <a:rPr lang="pt-PT" sz="1200" i="1">
                <a:solidFill>
                  <a:schemeClr val="tx1"/>
                </a:solidFill>
                <a:latin typeface="Arial" charset="0"/>
                <a:ea typeface="+mn-ea"/>
                <a:cs typeface="+mn-cs"/>
              </a:rPr>
              <a:t>Título -</a:t>
            </a:r>
            <a:r>
              <a:rPr lang="pt-PT" sz="1200">
                <a:solidFill>
                  <a:schemeClr val="tx1"/>
                </a:solidFill>
                <a:latin typeface="Arial" charset="0"/>
                <a:ea typeface="+mn-ea"/>
                <a:cs typeface="+mn-cs"/>
              </a:rPr>
              <a:t> "</a:t>
            </a:r>
            <a:r>
              <a:rPr lang="pt-PT" sz="1200" u="sng">
                <a:solidFill>
                  <a:schemeClr val="tx1"/>
                </a:solidFill>
                <a:latin typeface="Arial" charset="0"/>
                <a:ea typeface="+mn-ea"/>
                <a:cs typeface="+mn-cs"/>
              </a:rPr>
              <a:t>A capacidade de executar</a:t>
            </a:r>
            <a:r>
              <a:rPr lang="pt-PT" sz="1200">
                <a:solidFill>
                  <a:schemeClr val="tx1"/>
                </a:solidFill>
                <a:latin typeface="Arial" charset="0"/>
                <a:ea typeface="+mn-ea"/>
                <a:cs typeface="+mn-cs"/>
              </a:rPr>
              <a:t>" </a:t>
            </a:r>
            <a:r>
              <a:rPr lang="pt-PT" sz="1200" i="1">
                <a:solidFill>
                  <a:schemeClr val="tx1"/>
                </a:solidFill>
                <a:latin typeface="Arial" charset="0"/>
                <a:ea typeface="+mn-ea"/>
                <a:cs typeface="+mn-cs"/>
              </a:rPr>
              <a:t>- 8 fatores enumerados:</a:t>
            </a:r>
          </a:p>
          <a:p>
            <a:r>
              <a:rPr lang="pt-PT" sz="1200">
                <a:solidFill>
                  <a:schemeClr val="tx1"/>
                </a:solidFill>
                <a:latin typeface="Arial" charset="0"/>
                <a:ea typeface="+mn-ea"/>
                <a:cs typeface="+mn-cs"/>
              </a:rPr>
              <a:t>1.  Capacidade, 2. Competências e conhecimento, 3. Atitude, 4. Padrões, 5. Medição, 6. Feedback, 7. Ambiente de trabalho, 8. Incentivo</a:t>
            </a:r>
          </a:p>
          <a:p>
            <a:r>
              <a:rPr lang="pt-PT" sz="1200">
                <a:solidFill>
                  <a:schemeClr val="tx1"/>
                </a:solidFill>
                <a:latin typeface="Arial" charset="0"/>
                <a:ea typeface="+mn-ea"/>
                <a:cs typeface="+mn-cs"/>
              </a:rPr>
              <a:t>Citar:   Gostaria de falar sobre os oito fatores que influenciam diretamente a capacidade de desempenho de uma pessoa.  O primeiro fator é a "capacidade"</a:t>
            </a:r>
          </a:p>
          <a:p>
            <a:r>
              <a:rPr lang="pt-PT" sz="1200" i="1">
                <a:solidFill>
                  <a:schemeClr val="tx1"/>
                </a:solidFill>
                <a:latin typeface="Arial" charset="0"/>
                <a:ea typeface="+mn-ea"/>
                <a:cs typeface="+mn-cs"/>
              </a:rPr>
              <a:t>Consulte o quadro preparado com o contorno da tartaruga e do aro.  Desenho completo:</a:t>
            </a:r>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Citar:  Não importa a quantidade de formação que esta tartaruga recebe, ela nunca será capaz de saltar pelo aro</a:t>
            </a:r>
          </a:p>
          <a:p>
            <a:r>
              <a:rPr lang="pt-PT" sz="1200">
                <a:solidFill>
                  <a:schemeClr val="tx1"/>
                </a:solidFill>
                <a:latin typeface="Arial" charset="0"/>
                <a:ea typeface="+mn-ea"/>
                <a:cs typeface="+mn-cs"/>
              </a:rPr>
              <a:t>P:  "De que forma é o humor poderoso?" (</a:t>
            </a:r>
            <a:r>
              <a:rPr lang="pt-PT" sz="1200" i="1">
                <a:solidFill>
                  <a:schemeClr val="tx1"/>
                </a:solidFill>
                <a:latin typeface="Arial" charset="0"/>
                <a:ea typeface="+mn-ea"/>
                <a:cs typeface="+mn-cs"/>
              </a:rPr>
              <a:t>debate)</a:t>
            </a:r>
          </a:p>
          <a:p>
            <a:r>
              <a:rPr lang="pt-PT" sz="1200">
                <a:solidFill>
                  <a:schemeClr val="tx1"/>
                </a:solidFill>
                <a:latin typeface="Arial" charset="0"/>
                <a:ea typeface="+mn-ea"/>
                <a:cs typeface="+mn-cs"/>
              </a:rPr>
              <a:t>• Melhora o ambiente (clima e relacionamento)</a:t>
            </a:r>
          </a:p>
          <a:p>
            <a:r>
              <a:rPr lang="pt-PT" sz="1200">
                <a:solidFill>
                  <a:schemeClr val="tx1"/>
                </a:solidFill>
                <a:latin typeface="Arial" charset="0"/>
                <a:ea typeface="+mn-ea"/>
                <a:cs typeface="+mn-cs"/>
              </a:rPr>
              <a:t>• Obtém a atenção do público</a:t>
            </a:r>
          </a:p>
          <a:p>
            <a:r>
              <a:rPr lang="pt-PT" sz="1200">
                <a:solidFill>
                  <a:schemeClr val="tx1"/>
                </a:solidFill>
                <a:latin typeface="Arial" charset="0"/>
                <a:ea typeface="+mn-ea"/>
                <a:cs typeface="+mn-cs"/>
              </a:rPr>
              <a:t>• É memorável (por exemplo, desenhos animados, histórias engraçadas)</a:t>
            </a:r>
          </a:p>
          <a:p>
            <a:r>
              <a:rPr lang="pt-PT" sz="1200">
                <a:solidFill>
                  <a:schemeClr val="tx1"/>
                </a:solidFill>
                <a:latin typeface="Arial" charset="0"/>
                <a:ea typeface="+mn-ea"/>
                <a:cs typeface="+mn-cs"/>
              </a:rPr>
              <a:t>• As pessoas aprendem melhor quando sorriem e riem; tornam-se mais relaxadas e abertas à aprendizagem </a:t>
            </a:r>
            <a:r>
              <a:rPr lang="pt-PT" sz="1200" i="1">
                <a:solidFill>
                  <a:schemeClr val="tx1"/>
                </a:solidFill>
                <a:latin typeface="Arial" charset="0"/>
                <a:ea typeface="+mn-ea"/>
                <a:cs typeface="+mn-cs"/>
              </a:rPr>
              <a:t>(os alunos gostam de se divertir!)</a:t>
            </a:r>
          </a:p>
          <a:p>
            <a:r>
              <a:rPr lang="pt-PT" sz="1200">
                <a:solidFill>
                  <a:schemeClr val="tx1"/>
                </a:solidFill>
                <a:latin typeface="Arial" charset="0"/>
                <a:ea typeface="+mn-ea"/>
                <a:cs typeface="+mn-cs"/>
              </a:rPr>
              <a:t>Citar:  O humor não é algo que pode ser aprendido.  Se não for confortável ou natural, pense em incorporá-lo nos seus materiais (por exemplo, gráficos, apresentações, etc.)</a:t>
            </a:r>
          </a:p>
          <a:p>
            <a:r>
              <a:rPr lang="pt-PT" sz="1200">
                <a:solidFill>
                  <a:schemeClr val="tx1"/>
                </a:solidFill>
                <a:latin typeface="Arial" charset="0"/>
                <a:ea typeface="+mn-ea"/>
                <a:cs typeface="+mn-cs"/>
              </a:rPr>
              <a:t> </a:t>
            </a:r>
          </a:p>
          <a:p>
            <a:r>
              <a:rPr lang="pt-PT" sz="1200" u="sng">
                <a:solidFill>
                  <a:schemeClr val="tx1"/>
                </a:solidFill>
                <a:latin typeface="Arial" charset="0"/>
                <a:ea typeface="+mn-ea"/>
                <a:cs typeface="+mn-cs"/>
              </a:rPr>
              <a:t>Ficha de apoio</a:t>
            </a:r>
            <a:r>
              <a:rPr lang="pt-PT" sz="1200">
                <a:solidFill>
                  <a:schemeClr val="tx1"/>
                </a:solidFill>
                <a:latin typeface="Arial" charset="0"/>
                <a:ea typeface="+mn-ea"/>
                <a:cs typeface="+mn-cs"/>
              </a:rPr>
              <a:t> - Demonstrações:  </a:t>
            </a:r>
            <a:r>
              <a:rPr lang="pt-PT" sz="1200" i="1">
                <a:solidFill>
                  <a:schemeClr val="tx1"/>
                </a:solidFill>
                <a:latin typeface="Arial" charset="0"/>
                <a:ea typeface="+mn-ea"/>
                <a:cs typeface="+mn-cs"/>
              </a:rPr>
              <a:t>(rever e discutir)</a:t>
            </a:r>
          </a:p>
          <a:p>
            <a:r>
              <a:rPr lang="pt-PT" sz="1200">
                <a:solidFill>
                  <a:schemeClr val="tx1"/>
                </a:solidFill>
                <a:latin typeface="Arial" charset="0"/>
                <a:ea typeface="+mn-ea"/>
                <a:cs typeface="+mn-cs"/>
              </a:rPr>
              <a:t>Citar:  As demonstrações são um dos métodos mais comuns de formação/apresentação, mas geralmente são mal feitas.  </a:t>
            </a:r>
          </a:p>
          <a:p>
            <a:r>
              <a:rPr lang="pt-PT" sz="1200">
                <a:solidFill>
                  <a:schemeClr val="tx1"/>
                </a:solidFill>
                <a:latin typeface="Arial" charset="0"/>
                <a:ea typeface="+mn-ea"/>
                <a:cs typeface="+mn-cs"/>
              </a:rPr>
              <a:t>P:  "Podem aplicar isso a demonstrações técnicas que vocês próprios executam?"</a:t>
            </a:r>
          </a:p>
          <a:p>
            <a:r>
              <a:rPr lang="pt-PT" sz="1200">
                <a:solidFill>
                  <a:schemeClr val="tx1"/>
                </a:solidFill>
                <a:latin typeface="Arial" charset="0"/>
                <a:ea typeface="+mn-ea"/>
                <a:cs typeface="+mn-cs"/>
              </a:rPr>
              <a:t>Nota:  Grupos de alunos praticam dando uma demonstração de TI</a:t>
            </a:r>
          </a:p>
          <a:p>
            <a:r>
              <a:rPr lang="pt-PT" sz="1200">
                <a:solidFill>
                  <a:schemeClr val="tx1"/>
                </a:solidFill>
                <a:latin typeface="Arial" charset="0"/>
                <a:ea typeface="+mn-ea"/>
                <a:cs typeface="+mn-cs"/>
              </a:rPr>
              <a:t> </a:t>
            </a:r>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7</a:t>
            </a:fld>
            <a:endParaRPr lang="en-GB"/>
          </a:p>
        </p:txBody>
      </p:sp>
    </p:spTree>
    <p:extLst>
      <p:ext uri="{BB962C8B-B14F-4D97-AF65-F5344CB8AC3E}">
        <p14:creationId xmlns:p14="http://schemas.microsoft.com/office/powerpoint/2010/main" val="3378471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0FE207F5-0C6E-4B25-B98B-D1B69E505048}" type="slidenum">
              <a:rPr lang="en-GB" smtClean="0"/>
              <a:pPr/>
              <a:t>8</a:t>
            </a:fld>
            <a:endParaRPr lang="en-GB"/>
          </a:p>
        </p:txBody>
      </p:sp>
      <p:sp>
        <p:nvSpPr>
          <p:cNvPr id="64515" name="Rectangle 2"/>
          <p:cNvSpPr>
            <a:spLocks noGrp="1" noRot="1" noChangeAspect="1" noChangeArrowheads="1" noTextEdit="1"/>
          </p:cNvSpPr>
          <p:nvPr>
            <p:ph type="sldImg"/>
          </p:nvPr>
        </p:nvSpPr>
        <p:spPr>
          <a:xfrm>
            <a:off x="2457450" y="323850"/>
            <a:ext cx="1727200" cy="1295400"/>
          </a:xfrm>
          <a:ln cap="flat"/>
        </p:spPr>
      </p:sp>
      <p:sp>
        <p:nvSpPr>
          <p:cNvPr id="64516" name="Rectangle 3"/>
          <p:cNvSpPr>
            <a:spLocks noGrp="1" noChangeArrowheads="1"/>
          </p:cNvSpPr>
          <p:nvPr>
            <p:ph type="body" idx="1"/>
          </p:nvPr>
        </p:nvSpPr>
        <p:spPr>
          <a:noFill/>
          <a:ln/>
        </p:spPr>
        <p:txBody>
          <a:bodyPr/>
          <a:lstStyle/>
          <a:p>
            <a:pPr eaLnBrk="1" hangingPunct="1"/>
            <a:r>
              <a:rPr lang="pt-PT" sz="1000" b="1"/>
              <a:t>P:  "Qual é a sua preferência e porquê?"</a:t>
            </a:r>
          </a:p>
          <a:p>
            <a:pPr eaLnBrk="1" hangingPunct="1"/>
            <a:r>
              <a:rPr lang="pt-PT" sz="1000" i="1"/>
              <a:t>Os alunos devem selecionar a sua disposição preferida nas suas notas do PowerPoint</a:t>
            </a:r>
          </a:p>
          <a:p>
            <a:pPr eaLnBrk="1" hangingPunct="1"/>
            <a:endParaRPr lang="en-GB" sz="1000" u="sng" dirty="0"/>
          </a:p>
          <a:p>
            <a:pPr eaLnBrk="1" hangingPunct="1"/>
            <a:r>
              <a:rPr lang="pt-PT" sz="1000" b="1"/>
              <a:t>Instrutor:</a:t>
            </a:r>
            <a:r>
              <a:rPr lang="pt-PT" sz="1000"/>
              <a:t>  No quadro, compare as preferências dos alunos </a:t>
            </a:r>
            <a:r>
              <a:rPr lang="pt-PT" sz="1000" i="1"/>
              <a:t>(debate)</a:t>
            </a:r>
          </a:p>
          <a:p>
            <a:pPr eaLnBrk="1" hangingPunct="1">
              <a:buFontTx/>
              <a:buChar char="•"/>
            </a:pPr>
            <a:r>
              <a:rPr lang="pt-PT" sz="1000" b="1"/>
              <a:t> Discussões</a:t>
            </a:r>
            <a:r>
              <a:rPr lang="pt-PT" sz="1000"/>
              <a:t>: A, F, G, H</a:t>
            </a:r>
          </a:p>
          <a:p>
            <a:pPr eaLnBrk="1" hangingPunct="1">
              <a:buFontTx/>
              <a:buChar char="•"/>
            </a:pPr>
            <a:r>
              <a:rPr lang="pt-PT" sz="1000" b="1"/>
              <a:t> Utilização de audiovisuais</a:t>
            </a:r>
            <a:r>
              <a:rPr lang="pt-PT" sz="1000"/>
              <a:t>: B, C, D, E, F, G, H, I</a:t>
            </a:r>
          </a:p>
          <a:p>
            <a:pPr eaLnBrk="1" hangingPunct="1">
              <a:buFontTx/>
              <a:buChar char="•"/>
            </a:pPr>
            <a:r>
              <a:rPr lang="pt-PT" sz="1000" b="1"/>
              <a:t> Ambos</a:t>
            </a:r>
            <a:r>
              <a:rPr lang="pt-PT" sz="1000"/>
              <a:t>: F, G, H</a:t>
            </a:r>
          </a:p>
          <a:p>
            <a:pPr eaLnBrk="1" hangingPunct="1"/>
            <a:endParaRPr lang="en-GB" sz="1000" b="1" dirty="0"/>
          </a:p>
          <a:p>
            <a:pPr eaLnBrk="1" hangingPunct="1"/>
            <a:r>
              <a:rPr lang="pt-PT" sz="1000" b="1"/>
              <a:t>Citar:  Se possível, o local deve ser visitado no dia anterior.   </a:t>
            </a:r>
          </a:p>
          <a:p>
            <a:pPr eaLnBrk="1" hangingPunct="1"/>
            <a:r>
              <a:rPr lang="pt-PT" sz="1000" b="1"/>
              <a:t>P:  "Porquê?" </a:t>
            </a:r>
            <a:r>
              <a:rPr lang="pt-PT" sz="1000" i="1"/>
              <a:t>(debate)</a:t>
            </a:r>
          </a:p>
          <a:p>
            <a:pPr eaLnBrk="1" hangingPunct="1">
              <a:buFontTx/>
              <a:buChar char="•"/>
            </a:pPr>
            <a:r>
              <a:rPr lang="pt-PT" sz="1000"/>
              <a:t> Verifique o tamanho e disposição da sala</a:t>
            </a:r>
          </a:p>
          <a:p>
            <a:pPr eaLnBrk="1" hangingPunct="1">
              <a:buFontTx/>
              <a:buChar char="•"/>
            </a:pPr>
            <a:r>
              <a:rPr lang="pt-PT" sz="1000"/>
              <a:t> Verifique se a temperatura ambiente é adequada:  </a:t>
            </a:r>
            <a:r>
              <a:rPr lang="pt-PT" sz="1000" i="1"/>
              <a:t>Há luz suficiente?  Há demasiada luz?  Em caso afirmativo, as persianas podem ser fechadas durante as apresentações do PowerPoint?  As janelas podem ser abertas se ficar abafado?  Como funciona o ar condicionado/aquecimento?</a:t>
            </a:r>
          </a:p>
          <a:p>
            <a:pPr eaLnBrk="1" hangingPunct="1">
              <a:buFontTx/>
              <a:buChar char="•"/>
            </a:pPr>
            <a:r>
              <a:rPr lang="pt-PT" sz="1000"/>
              <a:t> Verifique a localização:  disponibilidade das áreas de intervalos, restaurante, casas de banho, etc.</a:t>
            </a:r>
          </a:p>
          <a:p>
            <a:pPr eaLnBrk="1" hangingPunct="1">
              <a:buFontTx/>
              <a:buChar char="•"/>
            </a:pPr>
            <a:r>
              <a:rPr lang="pt-PT" sz="1000"/>
              <a:t> Verifique os aspetos de saúde e segurança (para regras internas/apresentações):  </a:t>
            </a:r>
            <a:r>
              <a:rPr lang="pt-PT" sz="1000" i="1"/>
              <a:t>Onde estão as saídas de emergência em caso de incêndio?  O alarme de incêndio será testado?  Qual é o procedimento para a saída de emergência?  </a:t>
            </a:r>
          </a:p>
          <a:p>
            <a:pPr eaLnBrk="1" hangingPunct="1">
              <a:buFontTx/>
              <a:buChar char="•"/>
            </a:pPr>
            <a:r>
              <a:rPr lang="pt-PT" sz="1000"/>
              <a:t> Onde se encontram os PowerPoints?  </a:t>
            </a:r>
            <a:r>
              <a:rPr lang="pt-PT" sz="1000" i="1"/>
              <a:t>Estes têm de ser protegidos com fita adesiva?  São necessários cabos de quatro vias?</a:t>
            </a:r>
          </a:p>
          <a:p>
            <a:pPr eaLnBrk="1" hangingPunct="1">
              <a:buFontTx/>
              <a:buChar char="•"/>
            </a:pPr>
            <a:r>
              <a:rPr lang="pt-PT" sz="1000"/>
              <a:t> PCs dos alunos:  </a:t>
            </a:r>
            <a:r>
              <a:rPr lang="pt-PT" sz="1000" i="1"/>
              <a:t>Teste de ligação LAN, acesso a pastas/ficheiros, inscrições de alunos, exercícios de carregamento, disponibilidade de apoio técnico, contingência para problemas técnicos (por exemplo, exemplos offline)</a:t>
            </a:r>
          </a:p>
          <a:p>
            <a:pPr eaLnBrk="1" hangingPunct="1">
              <a:buFontTx/>
              <a:buChar char="•"/>
            </a:pPr>
            <a:r>
              <a:rPr lang="pt-PT" sz="1000"/>
              <a:t> Verifique a visibilidade dos auxiliares de todos os ângulos:  </a:t>
            </a:r>
            <a:r>
              <a:rPr lang="pt-PT" sz="1000" i="1"/>
              <a:t>Os alunos no fundo da sala conseguem ver e ouvir tudo?</a:t>
            </a:r>
          </a:p>
          <a:p>
            <a:pPr eaLnBrk="1" hangingPunct="1">
              <a:buFontTx/>
              <a:buChar char="•"/>
            </a:pPr>
            <a:r>
              <a:rPr lang="pt-PT" sz="1000"/>
              <a:t> Disponibilidade de lâmpadas sobressalentes para projetor de PC:  </a:t>
            </a:r>
            <a:r>
              <a:rPr lang="pt-PT" sz="1000" i="1"/>
              <a:t>Pense em alternativas se o projetor falhar</a:t>
            </a:r>
          </a:p>
          <a:p>
            <a:pPr eaLnBrk="1" hangingPunct="1">
              <a:buFontTx/>
              <a:buChar char="•"/>
            </a:pPr>
            <a:r>
              <a:rPr lang="pt-PT" sz="1000"/>
              <a:t> Pontos de acesso ao PC e telefone</a:t>
            </a:r>
          </a:p>
          <a:p>
            <a:pPr eaLnBrk="1" hangingPunct="1">
              <a:buFontTx/>
              <a:buChar char="•"/>
            </a:pPr>
            <a:r>
              <a:rPr lang="pt-PT" sz="1000"/>
              <a:t> Verifique a disponibilidade de quadros de folhas/quadros brancos, canetas multicoloridas, adesivo azul, etc.</a:t>
            </a:r>
          </a:p>
          <a:p>
            <a:pPr eaLnBrk="1" hangingPunct="1">
              <a:buFontTx/>
              <a:buChar char="•"/>
            </a:pPr>
            <a:r>
              <a:rPr lang="pt-PT" sz="1000"/>
              <a:t> Garantir a preparação antecipada de quadros de folhas/quadros brancos</a:t>
            </a:r>
          </a:p>
          <a:p>
            <a:pPr eaLnBrk="1" hangingPunct="1"/>
            <a:r>
              <a:rPr lang="pt-PT" sz="1000" b="1"/>
              <a:t>Nota:  </a:t>
            </a:r>
            <a:r>
              <a:rPr lang="pt-PT" sz="1000"/>
              <a:t>Concentre-se na disposição preferida da sala num evento técnico, por exemplo, para onde estão voltados os PC, o acesso do formador, etc.</a:t>
            </a:r>
          </a:p>
          <a:p>
            <a:pPr eaLnBrk="1" hangingPunct="1"/>
            <a:endParaRPr lang="en-GB" sz="1000" b="1" i="1" dirty="0"/>
          </a:p>
          <a:p>
            <a:pPr eaLnBrk="1" hangingPunct="1"/>
            <a:r>
              <a:rPr lang="pt-PT" sz="1000" b="1"/>
              <a:t>Demonstrar: </a:t>
            </a:r>
            <a:r>
              <a:rPr lang="pt-PT" sz="1000"/>
              <a:t> técnicas de quadro de folhas/quadro branco aqui:</a:t>
            </a:r>
            <a:r>
              <a:rPr lang="pt-PT" sz="1000" b="1" i="1"/>
              <a:t>  </a:t>
            </a:r>
            <a:r>
              <a:rPr lang="pt-PT" sz="1000" i="1"/>
              <a:t>pratique a escrita virado para o público, altere as cores (evite o amarelo, verde e vermelho - cores difíceis para quem sofre de daltonismo), cantos virados para ajudar a virar a página, utilizar mais de um quadro para variedade, marcas de lápis para indicações do formador, etc.</a:t>
            </a:r>
          </a:p>
          <a:p>
            <a:pPr eaLnBrk="1" hangingPunct="1"/>
            <a:endParaRPr lang="en-GB" sz="1000" dirty="0"/>
          </a:p>
          <a:p>
            <a:pPr eaLnBrk="1" hangingPunct="1"/>
            <a:endParaRPr lang="en-GB" dirty="0"/>
          </a:p>
          <a:p>
            <a:pPr eaLnBrk="1" hangingPunct="1"/>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Este slide fornece uma descrição geral da sala de aula com dimensões incluídas para estimular o debate dentro do grupo de delegados.</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9</a:t>
            </a:fld>
            <a:endParaRPr lang="en-GB"/>
          </a:p>
        </p:txBody>
      </p:sp>
    </p:spTree>
    <p:extLst>
      <p:ext uri="{BB962C8B-B14F-4D97-AF65-F5344CB8AC3E}">
        <p14:creationId xmlns:p14="http://schemas.microsoft.com/office/powerpoint/2010/main" val="19197713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lvl1pPr>
              <a:defRPr/>
            </a:lvl1pPr>
          </a:lstStyle>
          <a:p>
            <a:pPr>
              <a:defRPr/>
            </a:pPr>
            <a:fld id="{0004485A-051D-42C6-89E4-2604F819C3AE}"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2D96860B-5994-4C90-AA65-6E8174D96182}" type="slidenum">
              <a:rPr lang="en-GB"/>
              <a:pPr>
                <a:defRPr/>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03347445-CB33-4365-9426-3C8EE2CD7AFD}"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5C8D849E-E1C1-48EC-B6D5-8C958D8B5FD1}" type="slidenum">
              <a:rPr lang="en-GB"/>
              <a:pPr>
                <a:defRPr/>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F0DF627F-CD8E-4E44-B25E-411F80FA7C53}"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B50B151D-57CD-425D-A672-0D9FF107B6A9}" type="slidenum">
              <a:rPr lang="en-GB"/>
              <a:pPr>
                <a:defRPr/>
              </a:pPr>
              <a:t>‹nº›</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lvl1pPr>
              <a:defRPr/>
            </a:lvl1pPr>
          </a:lstStyle>
          <a:p>
            <a:pPr>
              <a:defRPr/>
            </a:pPr>
            <a:fld id="{92692908-079F-4F60-8598-9F8F8CBC5F55}"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6416DABF-9863-49D8-8AEA-85ACD6B61AB5}" type="slidenum">
              <a:rPr lang="en-GB"/>
              <a:pPr>
                <a:defRPr/>
              </a:pPr>
              <a:t>‹nº›</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7A686127-AF1F-4F80-9830-F2C8DDD81EF8}"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B6736F5D-BC53-45F0-98B9-C2B4ECECD916}" type="slidenum">
              <a:rPr lang="en-GB"/>
              <a:pPr>
                <a:defRPr/>
              </a:pPr>
              <a:t>‹nº›</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lvl1pPr>
              <a:defRPr/>
            </a:lvl1pPr>
          </a:lstStyle>
          <a:p>
            <a:pPr>
              <a:defRPr/>
            </a:pPr>
            <a:fld id="{C0B37DF4-8B73-4151-AAB8-74323BE1FB9E}"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23C048B1-320D-40FA-8091-A8544241392A}" type="slidenum">
              <a:rPr lang="en-GB"/>
              <a:pPr>
                <a:defRPr/>
              </a:pPr>
              <a:t>‹nº›</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4"/>
          <p:cNvSpPr>
            <a:spLocks noGrp="1"/>
          </p:cNvSpPr>
          <p:nvPr>
            <p:ph type="dt" sz="half" idx="10" hasCustomPrompt="1"/>
          </p:nvPr>
        </p:nvSpPr>
        <p:spPr/>
        <p:txBody>
          <a:bodyPr/>
          <a:lstStyle>
            <a:lvl1pPr>
              <a:defRPr/>
            </a:lvl1pPr>
          </a:lstStyle>
          <a:p>
            <a:pPr>
              <a:defRPr/>
            </a:pPr>
            <a:fld id="{65C93B69-0B13-4038-85E8-73196AFA5A86}" type="datetimeFigureOut">
              <a:rPr lang="en-US"/>
              <a:pPr>
                <a:defRPr/>
              </a:pPr>
              <a:t>9/7/2018</a:t>
            </a:fld>
            <a:endParaRPr lang="en-US"/>
          </a:p>
        </p:txBody>
      </p:sp>
      <p:sp>
        <p:nvSpPr>
          <p:cNvPr id="6" name="Footer Placeholder 5"/>
          <p:cNvSpPr>
            <a:spLocks noGrp="1"/>
          </p:cNvSpPr>
          <p:nvPr>
            <p:ph type="ftr" sz="quarter" idx="11" hasCustomPrompt="1"/>
          </p:nvPr>
        </p:nvSpPr>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18442F75-5BD2-4C65-8555-8BE85971400B}" type="slidenum">
              <a:rPr lang="en-GB"/>
              <a:pPr>
                <a:defRPr/>
              </a:pPr>
              <a:t>‹nº›</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6"/>
          <p:cNvSpPr>
            <a:spLocks noGrp="1"/>
          </p:cNvSpPr>
          <p:nvPr>
            <p:ph type="dt" sz="half" idx="10" hasCustomPrompt="1"/>
          </p:nvPr>
        </p:nvSpPr>
        <p:spPr/>
        <p:txBody>
          <a:bodyPr/>
          <a:lstStyle>
            <a:lvl1pPr>
              <a:defRPr/>
            </a:lvl1pPr>
          </a:lstStyle>
          <a:p>
            <a:pPr>
              <a:defRPr/>
            </a:pPr>
            <a:fld id="{2BC7BE5D-0F12-4A85-A9C9-0C10573F26AB}" type="datetimeFigureOut">
              <a:rPr lang="en-US"/>
              <a:pPr>
                <a:defRPr/>
              </a:pPr>
              <a:t>9/7/2018</a:t>
            </a:fld>
            <a:endParaRPr lang="en-US"/>
          </a:p>
        </p:txBody>
      </p:sp>
      <p:sp>
        <p:nvSpPr>
          <p:cNvPr id="8" name="Footer Placeholder 7"/>
          <p:cNvSpPr>
            <a:spLocks noGrp="1"/>
          </p:cNvSpPr>
          <p:nvPr>
            <p:ph type="ftr" sz="quarter" idx="11" hasCustomPrompt="1"/>
          </p:nvPr>
        </p:nvSpPr>
        <p:spPr/>
        <p:txBody>
          <a:bodyPr/>
          <a:lstStyle>
            <a:lvl1pPr>
              <a:defRPr/>
            </a:lvl1pPr>
          </a:lstStyle>
          <a:p>
            <a:pPr>
              <a:defRPr/>
            </a:pPr>
            <a:endParaRPr lang="en-GB"/>
          </a:p>
        </p:txBody>
      </p:sp>
      <p:sp>
        <p:nvSpPr>
          <p:cNvPr id="9" name="Slide Number Placeholder 8"/>
          <p:cNvSpPr>
            <a:spLocks noGrp="1"/>
          </p:cNvSpPr>
          <p:nvPr>
            <p:ph type="sldNum" sz="quarter" idx="12" hasCustomPrompt="1"/>
          </p:nvPr>
        </p:nvSpPr>
        <p:spPr/>
        <p:txBody>
          <a:bodyPr/>
          <a:lstStyle>
            <a:lvl1pPr>
              <a:defRPr/>
            </a:lvl1pPr>
          </a:lstStyle>
          <a:p>
            <a:pPr>
              <a:defRPr/>
            </a:pPr>
            <a:fld id="{8CD01AD3-5B0E-4B37-8127-CF0B487B429E}" type="slidenum">
              <a:rPr lang="en-GB"/>
              <a:pPr>
                <a:defRPr/>
              </a:pPr>
              <a:t>‹nº›</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2"/>
          <p:cNvSpPr>
            <a:spLocks noGrp="1"/>
          </p:cNvSpPr>
          <p:nvPr>
            <p:ph type="dt" sz="half" idx="10" hasCustomPrompt="1"/>
          </p:nvPr>
        </p:nvSpPr>
        <p:spPr/>
        <p:txBody>
          <a:bodyPr/>
          <a:lstStyle>
            <a:lvl1pPr>
              <a:defRPr/>
            </a:lvl1pPr>
          </a:lstStyle>
          <a:p>
            <a:pPr>
              <a:defRPr/>
            </a:pPr>
            <a:fld id="{E6E11507-E1CE-4F38-BC07-9C36D8AF96EE}" type="datetimeFigureOut">
              <a:rPr lang="en-US"/>
              <a:pPr>
                <a:defRPr/>
              </a:pPr>
              <a:t>9/7/2018</a:t>
            </a:fld>
            <a:endParaRPr lang="en-US"/>
          </a:p>
        </p:txBody>
      </p:sp>
      <p:sp>
        <p:nvSpPr>
          <p:cNvPr id="4" name="Footer Placeholder 3"/>
          <p:cNvSpPr>
            <a:spLocks noGrp="1"/>
          </p:cNvSpPr>
          <p:nvPr>
            <p:ph type="ftr" sz="quarter" idx="11" hasCustomPrompt="1"/>
          </p:nvPr>
        </p:nvSpPr>
        <p:spPr/>
        <p:txBody>
          <a:bodyPr/>
          <a:lstStyle>
            <a:lvl1pPr>
              <a:defRPr/>
            </a:lvl1pPr>
          </a:lstStyle>
          <a:p>
            <a:pPr>
              <a:defRPr/>
            </a:pPr>
            <a:endParaRPr lang="en-GB"/>
          </a:p>
        </p:txBody>
      </p:sp>
      <p:sp>
        <p:nvSpPr>
          <p:cNvPr id="5" name="Slide Number Placeholder 4"/>
          <p:cNvSpPr>
            <a:spLocks noGrp="1"/>
          </p:cNvSpPr>
          <p:nvPr>
            <p:ph type="sldNum" sz="quarter" idx="12" hasCustomPrompt="1"/>
          </p:nvPr>
        </p:nvSpPr>
        <p:spPr/>
        <p:txBody>
          <a:bodyPr/>
          <a:lstStyle>
            <a:lvl1pPr>
              <a:defRPr/>
            </a:lvl1pPr>
          </a:lstStyle>
          <a:p>
            <a:pPr>
              <a:defRPr/>
            </a:pPr>
            <a:fld id="{5FE9ED0D-29F8-4BF0-9AE7-F25F170C3F11}" type="slidenum">
              <a:rPr lang="en-GB"/>
              <a:pPr>
                <a:defRPr/>
              </a:pPr>
              <a:t>‹nº›</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hasCustomPrompt="1"/>
          </p:nvPr>
        </p:nvSpPr>
        <p:spPr/>
        <p:txBody>
          <a:bodyPr/>
          <a:lstStyle>
            <a:lvl1pPr>
              <a:defRPr/>
            </a:lvl1pPr>
          </a:lstStyle>
          <a:p>
            <a:pPr>
              <a:defRPr/>
            </a:pPr>
            <a:fld id="{76EF5CA2-A7CD-4593-A4E6-43959F069A75}" type="datetimeFigureOut">
              <a:rPr lang="en-US"/>
              <a:pPr>
                <a:defRPr/>
              </a:pPr>
              <a:t>9/7/2018</a:t>
            </a:fld>
            <a:endParaRPr lang="en-US"/>
          </a:p>
        </p:txBody>
      </p:sp>
      <p:sp>
        <p:nvSpPr>
          <p:cNvPr id="3" name="Footer Placeholder 2"/>
          <p:cNvSpPr>
            <a:spLocks noGrp="1"/>
          </p:cNvSpPr>
          <p:nvPr>
            <p:ph type="ftr" sz="quarter" idx="11" hasCustomPrompt="1"/>
          </p:nvPr>
        </p:nvSpPr>
        <p:spPr/>
        <p:txBody>
          <a:bodyPr/>
          <a:lstStyle>
            <a:lvl1pPr>
              <a:defRPr/>
            </a:lvl1pPr>
          </a:lstStyle>
          <a:p>
            <a:pPr>
              <a:defRPr/>
            </a:pPr>
            <a:endParaRPr lang="en-GB"/>
          </a:p>
        </p:txBody>
      </p:sp>
      <p:sp>
        <p:nvSpPr>
          <p:cNvPr id="4" name="Slide Number Placeholder 3"/>
          <p:cNvSpPr>
            <a:spLocks noGrp="1"/>
          </p:cNvSpPr>
          <p:nvPr>
            <p:ph type="sldNum" sz="quarter" idx="12" hasCustomPrompt="1"/>
          </p:nvPr>
        </p:nvSpPr>
        <p:spPr/>
        <p:txBody>
          <a:bodyPr/>
          <a:lstStyle>
            <a:lvl1pPr>
              <a:defRPr/>
            </a:lvl1pPr>
          </a:lstStyle>
          <a:p>
            <a:pPr>
              <a:defRPr/>
            </a:pPr>
            <a:fld id="{4B5AC63E-1321-4BD9-9298-950380CCD809}" type="slidenum">
              <a:rPr lang="en-GB"/>
              <a:pPr>
                <a:defRPr/>
              </a:pPr>
              <a:t>‹nº›</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lvl1pPr>
              <a:defRPr/>
            </a:lvl1pPr>
          </a:lstStyle>
          <a:p>
            <a:pPr>
              <a:defRPr/>
            </a:pPr>
            <a:fld id="{7D46A27A-C583-4BBE-BBD1-956EDA3632CC}" type="datetimeFigureOut">
              <a:rPr lang="en-US"/>
              <a:pPr>
                <a:defRPr/>
              </a:pPr>
              <a:t>9/7/2018</a:t>
            </a:fld>
            <a:endParaRPr lang="en-US"/>
          </a:p>
        </p:txBody>
      </p:sp>
      <p:sp>
        <p:nvSpPr>
          <p:cNvPr id="6" name="Footer Placeholder 5"/>
          <p:cNvSpPr>
            <a:spLocks noGrp="1"/>
          </p:cNvSpPr>
          <p:nvPr>
            <p:ph type="ftr" sz="quarter" idx="11" hasCustomPrompt="1"/>
          </p:nvPr>
        </p:nvSpPr>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6828717B-32C5-4165-B8DF-2ABBEB4AAD5E}" type="slidenum">
              <a:rPr lang="en-GB"/>
              <a:pPr>
                <a:defRPr/>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354B372F-A591-4CAE-8DBF-338C6BC8FAA5}"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4D1FA212-6DBE-4251-883E-32617138201B}" type="slidenum">
              <a:rPr lang="en-GB"/>
              <a:pPr>
                <a:defRPr/>
              </a:pPr>
              <a:t>‹nº›</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lvl1pPr>
              <a:defRPr/>
            </a:lvl1pPr>
          </a:lstStyle>
          <a:p>
            <a:pPr>
              <a:defRPr/>
            </a:pPr>
            <a:fld id="{BBBFA5F4-95AD-455C-A0A9-73B4004F018E}" type="datetimeFigureOut">
              <a:rPr lang="en-US"/>
              <a:pPr>
                <a:defRPr/>
              </a:pPr>
              <a:t>9/7/2018</a:t>
            </a:fld>
            <a:endParaRPr lang="en-US"/>
          </a:p>
        </p:txBody>
      </p:sp>
      <p:sp>
        <p:nvSpPr>
          <p:cNvPr id="6" name="Footer Placeholder 5"/>
          <p:cNvSpPr>
            <a:spLocks noGrp="1"/>
          </p:cNvSpPr>
          <p:nvPr>
            <p:ph type="ftr" sz="quarter" idx="11" hasCustomPrompt="1"/>
          </p:nvPr>
        </p:nvSpPr>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43C8554D-0BD2-418E-96D4-979401467FFE}" type="slidenum">
              <a:rPr lang="en-GB"/>
              <a:pPr>
                <a:defRPr/>
              </a:pPr>
              <a:t>‹nº›</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2E3ED7B6-C226-42BB-87A5-9A0F9E7C4436}"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78292EDA-4705-40CC-8789-CADDF6491E64}" type="slidenum">
              <a:rPr lang="en-GB"/>
              <a:pPr>
                <a:defRPr/>
              </a:pPr>
              <a:t>‹nº›</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DE78968C-E84B-4047-A5FF-42E15C4ED854}"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98888AF3-90AF-4720-8FF3-EB367C6F1A2B}" type="slidenum">
              <a:rPr lang="en-GB"/>
              <a:pPr>
                <a:defRPr/>
              </a:pPr>
              <a:t>‹nº›</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8313" y="476250"/>
            <a:ext cx="8229600" cy="1371600"/>
          </a:xfrm>
        </p:spPr>
        <p:txBody>
          <a:bodyPr/>
          <a:lstStyle/>
          <a:p>
            <a:r>
              <a:rPr lang="pt-PT"/>
              <a:t>Clique para editar o estilo do título principal</a:t>
            </a:r>
          </a:p>
        </p:txBody>
      </p:sp>
      <p:sp>
        <p:nvSpPr>
          <p:cNvPr id="3" name="Text Placeholder 2"/>
          <p:cNvSpPr>
            <a:spLocks noGrp="1"/>
          </p:cNvSpPr>
          <p:nvPr>
            <p:ph type="body" sz="half" idx="1" hasCustomPrompt="1"/>
          </p:nvPr>
        </p:nvSpPr>
        <p:spPr>
          <a:xfrm>
            <a:off x="457200" y="1981200"/>
            <a:ext cx="4038600" cy="3886200"/>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981200"/>
            <a:ext cx="4038600" cy="3886200"/>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Rectangle 2"/>
          <p:cNvSpPr>
            <a:spLocks noGrp="1" noChangeArrowheads="1"/>
          </p:cNvSpPr>
          <p:nvPr>
            <p:ph type="ftr" sz="quarter" idx="10" hasCustomPrompt="1"/>
          </p:nvPr>
        </p:nvSpPr>
        <p:spPr/>
        <p:txBody>
          <a:bodyPr/>
          <a:lstStyle>
            <a:lvl1pPr>
              <a:defRPr/>
            </a:lvl1pPr>
          </a:lstStyle>
          <a:p>
            <a:pPr>
              <a:defRPr/>
            </a:pPr>
            <a:endParaRPr lang="en-GB"/>
          </a:p>
        </p:txBody>
      </p:sp>
      <p:sp>
        <p:nvSpPr>
          <p:cNvPr id="6" name="Rectangle 3"/>
          <p:cNvSpPr>
            <a:spLocks noGrp="1" noChangeArrowheads="1"/>
          </p:cNvSpPr>
          <p:nvPr>
            <p:ph type="sldNum" sz="quarter" idx="11" hasCustomPrompt="1"/>
          </p:nvPr>
        </p:nvSpPr>
        <p:spPr/>
        <p:txBody>
          <a:bodyPr/>
          <a:lstStyle>
            <a:lvl1pPr>
              <a:defRPr/>
            </a:lvl1pPr>
          </a:lstStyle>
          <a:p>
            <a:pPr>
              <a:defRPr/>
            </a:pPr>
            <a:fld id="{6BF0FD55-2D85-4A01-9B6E-2EE03700F248}" type="slidenum">
              <a:rPr lang="en-GB"/>
              <a:pPr>
                <a:defRPr/>
              </a:pPr>
              <a:t>‹nº›</a:t>
            </a:fld>
            <a:endParaRPr lang="en-GB"/>
          </a:p>
        </p:txBody>
      </p:sp>
      <p:sp>
        <p:nvSpPr>
          <p:cNvPr id="7" name="Rectangle 6"/>
          <p:cNvSpPr>
            <a:spLocks noGrp="1" noChangeArrowheads="1"/>
          </p:cNvSpPr>
          <p:nvPr>
            <p:ph type="dt" sz="half" idx="12" hasCustomPrompt="1"/>
          </p:nvPr>
        </p:nvSpPr>
        <p:spPr/>
        <p:txBody>
          <a:bodyPr/>
          <a:lstStyle>
            <a:lvl1pPr>
              <a:defRPr/>
            </a:lvl1pPr>
          </a:lstStyle>
          <a:p>
            <a:pPr>
              <a:defRPr/>
            </a:pPr>
            <a:r>
              <a:rPr lang="pt-PT"/>
              <a:t>8 de janeiro</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lvl1pPr>
              <a:defRPr/>
            </a:lvl1pPr>
          </a:lstStyle>
          <a:p>
            <a:pPr>
              <a:defRPr/>
            </a:pPr>
            <a:fld id="{B7617D96-9D7C-4596-A282-BCDD7716654E}" type="datetimeFigureOut">
              <a:rPr lang="en-US"/>
              <a:pPr>
                <a:defRPr/>
              </a:pPr>
              <a:t>9/7/2018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C0D074F6-0271-435C-8E7C-D6D1753D04B0}" type="slidenum">
              <a:rPr lang="en-GB"/>
              <a:pPr>
                <a:defRPr/>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3"/>
          <p:cNvSpPr>
            <a:spLocks noGrp="1"/>
          </p:cNvSpPr>
          <p:nvPr>
            <p:ph type="dt" sz="half" idx="10" hasCustomPrompt="1"/>
          </p:nvPr>
        </p:nvSpPr>
        <p:spPr/>
        <p:txBody>
          <a:bodyPr/>
          <a:lstStyle>
            <a:lvl1pPr>
              <a:defRPr/>
            </a:lvl1pPr>
          </a:lstStyle>
          <a:p>
            <a:pPr>
              <a:defRPr/>
            </a:pPr>
            <a:fld id="{B6C0C3AE-00AC-4CA0-B7E0-57F56B72D335}" type="datetimeFigureOut">
              <a:rPr lang="en-US"/>
              <a:pPr>
                <a:defRPr/>
              </a:pPr>
              <a:t>9/7/2018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85AEF405-C410-4B60-A865-877298680F5A}" type="slidenum">
              <a:rPr lang="en-GB"/>
              <a:pPr>
                <a:defRPr/>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3"/>
          <p:cNvSpPr>
            <a:spLocks noGrp="1"/>
          </p:cNvSpPr>
          <p:nvPr>
            <p:ph type="dt" sz="half" idx="10" hasCustomPrompt="1"/>
          </p:nvPr>
        </p:nvSpPr>
        <p:spPr/>
        <p:txBody>
          <a:bodyPr/>
          <a:lstStyle>
            <a:lvl1pPr>
              <a:defRPr/>
            </a:lvl1pPr>
          </a:lstStyle>
          <a:p>
            <a:pPr>
              <a:defRPr/>
            </a:pPr>
            <a:fld id="{5A0ED74C-E3AC-40BA-909A-0EC6D77F6B15}" type="datetimeFigureOut">
              <a:rPr lang="en-US"/>
              <a:pPr>
                <a:defRPr/>
              </a:pPr>
              <a:t>9/7/2018</a:t>
            </a:fld>
            <a:endParaRPr lang="en-US"/>
          </a:p>
        </p:txBody>
      </p:sp>
      <p:sp>
        <p:nvSpPr>
          <p:cNvPr id="8" name="Footer Placeholder 4"/>
          <p:cNvSpPr>
            <a:spLocks noGrp="1"/>
          </p:cNvSpPr>
          <p:nvPr>
            <p:ph type="ftr" sz="quarter" idx="11" hasCustomPrompt="1"/>
          </p:nvPr>
        </p:nvSpPr>
        <p:spPr/>
        <p:txBody>
          <a:bodyPr/>
          <a:lstStyle>
            <a:lvl1pPr>
              <a:defRPr/>
            </a:lvl1pPr>
          </a:lstStyle>
          <a:p>
            <a:pPr>
              <a:defRPr/>
            </a:pPr>
            <a:endParaRPr lang="en-GB"/>
          </a:p>
        </p:txBody>
      </p:sp>
      <p:sp>
        <p:nvSpPr>
          <p:cNvPr id="9" name="Slide Number Placeholder 5"/>
          <p:cNvSpPr>
            <a:spLocks noGrp="1"/>
          </p:cNvSpPr>
          <p:nvPr>
            <p:ph type="sldNum" sz="quarter" idx="12" hasCustomPrompt="1"/>
          </p:nvPr>
        </p:nvSpPr>
        <p:spPr/>
        <p:txBody>
          <a:bodyPr/>
          <a:lstStyle>
            <a:lvl1pPr>
              <a:defRPr/>
            </a:lvl1pPr>
          </a:lstStyle>
          <a:p>
            <a:pPr>
              <a:defRPr/>
            </a:pPr>
            <a:fld id="{5420C57A-0776-4FF0-8D5C-331797499BE4}" type="slidenum">
              <a:rPr lang="en-GB"/>
              <a:pPr>
                <a:defRPr/>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3"/>
          <p:cNvSpPr>
            <a:spLocks noGrp="1"/>
          </p:cNvSpPr>
          <p:nvPr>
            <p:ph type="dt" sz="half" idx="10" hasCustomPrompt="1"/>
          </p:nvPr>
        </p:nvSpPr>
        <p:spPr/>
        <p:txBody>
          <a:bodyPr/>
          <a:lstStyle>
            <a:lvl1pPr>
              <a:defRPr/>
            </a:lvl1pPr>
          </a:lstStyle>
          <a:p>
            <a:pPr>
              <a:defRPr/>
            </a:pPr>
            <a:fld id="{BAAB71FC-3B46-4CAE-A98E-1935AB989F4D}" type="datetimeFigureOut">
              <a:rPr lang="en-US"/>
              <a:pPr>
                <a:defRPr/>
              </a:pPr>
              <a:t>9/7/2018</a:t>
            </a:fld>
            <a:endParaRPr lang="en-US"/>
          </a:p>
        </p:txBody>
      </p:sp>
      <p:sp>
        <p:nvSpPr>
          <p:cNvPr id="4" name="Footer Placeholder 4"/>
          <p:cNvSpPr>
            <a:spLocks noGrp="1"/>
          </p:cNvSpPr>
          <p:nvPr>
            <p:ph type="ftr" sz="quarter" idx="11" hasCustomPrompt="1"/>
          </p:nvPr>
        </p:nvSpPr>
        <p:spPr/>
        <p:txBody>
          <a:bodyPr/>
          <a:lstStyle>
            <a:lvl1pPr>
              <a:defRPr/>
            </a:lvl1pPr>
          </a:lstStyle>
          <a:p>
            <a:pPr>
              <a:defRPr/>
            </a:pPr>
            <a:endParaRPr lang="en-GB"/>
          </a:p>
        </p:txBody>
      </p:sp>
      <p:sp>
        <p:nvSpPr>
          <p:cNvPr id="5" name="Slide Number Placeholder 5"/>
          <p:cNvSpPr>
            <a:spLocks noGrp="1"/>
          </p:cNvSpPr>
          <p:nvPr>
            <p:ph type="sldNum" sz="quarter" idx="12" hasCustomPrompt="1"/>
          </p:nvPr>
        </p:nvSpPr>
        <p:spPr/>
        <p:txBody>
          <a:bodyPr/>
          <a:lstStyle>
            <a:lvl1pPr>
              <a:defRPr/>
            </a:lvl1pPr>
          </a:lstStyle>
          <a:p>
            <a:pPr>
              <a:defRPr/>
            </a:pPr>
            <a:fld id="{33DD3000-D8AF-42CC-B21B-5551A669D0BA}" type="slidenum">
              <a:rPr lang="en-GB"/>
              <a:pPr>
                <a:defRPr/>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hasCustomPrompt="1"/>
          </p:nvPr>
        </p:nvSpPr>
        <p:spPr/>
        <p:txBody>
          <a:bodyPr/>
          <a:lstStyle>
            <a:lvl1pPr>
              <a:defRPr/>
            </a:lvl1pPr>
          </a:lstStyle>
          <a:p>
            <a:pPr>
              <a:defRPr/>
            </a:pPr>
            <a:fld id="{787A3C76-0429-4DBD-A436-E3AF991EA67C}" type="datetimeFigureOut">
              <a:rPr lang="en-US"/>
              <a:pPr>
                <a:defRPr/>
              </a:pPr>
              <a:t>9/7/2018</a:t>
            </a:fld>
            <a:endParaRPr lang="en-US"/>
          </a:p>
        </p:txBody>
      </p:sp>
      <p:sp>
        <p:nvSpPr>
          <p:cNvPr id="3" name="Footer Placeholder 4"/>
          <p:cNvSpPr>
            <a:spLocks noGrp="1"/>
          </p:cNvSpPr>
          <p:nvPr>
            <p:ph type="ftr" sz="quarter" idx="11" hasCustomPrompt="1"/>
          </p:nvPr>
        </p:nvSpPr>
        <p:spPr/>
        <p:txBody>
          <a:bodyPr/>
          <a:lstStyle>
            <a:lvl1pPr>
              <a:defRPr/>
            </a:lvl1pPr>
          </a:lstStyle>
          <a:p>
            <a:pPr>
              <a:defRPr/>
            </a:pPr>
            <a:endParaRPr lang="en-GB"/>
          </a:p>
        </p:txBody>
      </p:sp>
      <p:sp>
        <p:nvSpPr>
          <p:cNvPr id="4" name="Slide Number Placeholder 5"/>
          <p:cNvSpPr>
            <a:spLocks noGrp="1"/>
          </p:cNvSpPr>
          <p:nvPr>
            <p:ph type="sldNum" sz="quarter" idx="12" hasCustomPrompt="1"/>
          </p:nvPr>
        </p:nvSpPr>
        <p:spPr/>
        <p:txBody>
          <a:bodyPr/>
          <a:lstStyle>
            <a:lvl1pPr>
              <a:defRPr/>
            </a:lvl1pPr>
          </a:lstStyle>
          <a:p>
            <a:pPr>
              <a:defRPr/>
            </a:pPr>
            <a:fld id="{28E9D8E6-642D-4DEB-BCDF-9643ED99FE87}" type="slidenum">
              <a:rPr lang="en-GB"/>
              <a:pPr>
                <a:defRPr/>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4CA01440-3087-43EC-8F14-40537B690429}" type="datetimeFigureOut">
              <a:rPr lang="en-US"/>
              <a:pPr>
                <a:defRPr/>
              </a:pPr>
              <a:t>9/7/2018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72945C87-FA51-4F94-B007-86786A8A9666}" type="slidenum">
              <a:rPr lang="en-GB"/>
              <a:pPr>
                <a:defRPr/>
              </a:pPr>
              <a:t>‹nº›</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A68F235D-C3AC-4091-ACEC-40D17B932435}" type="datetimeFigureOut">
              <a:rPr lang="en-US"/>
              <a:pPr>
                <a:defRPr/>
              </a:pPr>
              <a:t>9/7/2018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4B13730F-A79A-48AE-B0C6-9917F2ECFAB7}" type="slidenum">
              <a:rPr lang="en-GB"/>
              <a:pPr>
                <a:defRPr/>
              </a:pPr>
              <a:t>‹nº›</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hasCustomPrompt="1"/>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1027" name="Text Placeholder 2"/>
          <p:cNvSpPr>
            <a:spLocks noGrp="1"/>
          </p:cNvSpPr>
          <p:nvPr>
            <p:ph type="body" idx="1" hasCustomPrompt="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hasCustomPrompt="1"/>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573A0EB-D3B0-4B45-9D74-C24DB8437883}" type="datetimeFigureOut">
              <a:rPr lang="en-US"/>
              <a:pPr>
                <a:defRPr/>
              </a:pPr>
              <a:t>9/7/2018</a:t>
            </a:fld>
            <a:endParaRPr lang="en-US"/>
          </a:p>
        </p:txBody>
      </p:sp>
      <p:sp>
        <p:nvSpPr>
          <p:cNvPr id="5" name="Footer Placeholder 4"/>
          <p:cNvSpPr>
            <a:spLocks noGrp="1"/>
          </p:cNvSpPr>
          <p:nvPr>
            <p:ph type="ftr" sz="quarter" idx="3" hasCustomPrompt="1"/>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Slide Number Placeholder 5"/>
          <p:cNvSpPr>
            <a:spLocks noGrp="1"/>
          </p:cNvSpPr>
          <p:nvPr>
            <p:ph type="sldNum" sz="quarter" idx="4" hasCustomPrompt="1"/>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15D8A82-C176-410A-8A08-BE156C0DE0E2}" type="slidenum">
              <a:rPr lang="en-GB"/>
              <a:pPr>
                <a:defRPr/>
              </a:pPr>
              <a:t>‹nº›</a:t>
            </a:fld>
            <a:endParaRPr lang="en-GB"/>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hasCustomPrompt="1"/>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2051" name="Text Placeholder 2"/>
          <p:cNvSpPr>
            <a:spLocks noGrp="1"/>
          </p:cNvSpPr>
          <p:nvPr>
            <p:ph type="body" idx="1" hasCustomPrompt="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hasCustomPrompt="1"/>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pt-PT"/>
              <a:t>8 de janeiro</a:t>
            </a:r>
          </a:p>
        </p:txBody>
      </p:sp>
      <p:sp>
        <p:nvSpPr>
          <p:cNvPr id="5" name="Footer Placeholder 4"/>
          <p:cNvSpPr>
            <a:spLocks noGrp="1"/>
          </p:cNvSpPr>
          <p:nvPr>
            <p:ph type="ftr" sz="quarter" idx="3" hasCustomPrompt="1"/>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Slide Number Placeholder 5"/>
          <p:cNvSpPr>
            <a:spLocks noGrp="1"/>
          </p:cNvSpPr>
          <p:nvPr>
            <p:ph type="sldNum" sz="quarter" idx="4" hasCustomPrompt="1"/>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7412836-1691-44A1-B95B-515C2095E2D1}" type="slidenum">
              <a:rPr lang="en-GB"/>
              <a:pPr>
                <a:defRPr/>
              </a:pPr>
              <a:t>‹nº›</a:t>
            </a:fld>
            <a:endParaRPr lang="en-GB"/>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31640" y="3717032"/>
            <a:ext cx="6400800" cy="1752600"/>
          </a:xfrm>
        </p:spPr>
        <p:txBody>
          <a:bodyPr>
            <a:normAutofit/>
          </a:bodyPr>
          <a:lstStyle/>
          <a:p>
            <a:r>
              <a:rPr lang="pt-PT">
                <a:solidFill>
                  <a:schemeClr val="bg1">
                    <a:lumMod val="65000"/>
                  </a:schemeClr>
                </a:solidFill>
              </a:rPr>
              <a:t>Sessão 1.3.4</a:t>
            </a:r>
          </a:p>
          <a:p>
            <a:r>
              <a:rPr lang="pt-PT">
                <a:solidFill>
                  <a:schemeClr val="bg1">
                    <a:lumMod val="65000"/>
                  </a:schemeClr>
                </a:solidFill>
              </a:rPr>
              <a:t>Preparação e planeamento</a:t>
            </a:r>
          </a:p>
        </p:txBody>
      </p:sp>
      <p:sp>
        <p:nvSpPr>
          <p:cNvPr id="5" name="Title 1"/>
          <p:cNvSpPr>
            <a:spLocks noGrp="1"/>
          </p:cNvSpPr>
          <p:nvPr>
            <p:ph type="ctrTitle"/>
          </p:nvPr>
        </p:nvSpPr>
        <p:spPr>
          <a:xfrm>
            <a:off x="685800" y="1700808"/>
            <a:ext cx="7772400" cy="2036789"/>
          </a:xfrm>
        </p:spPr>
        <p:txBody>
          <a:bodyPr>
            <a:normAutofit/>
          </a:bodyPr>
          <a:lstStyle/>
          <a:p>
            <a:r>
              <a:rPr lang="pt-PT" sz="4000" b="1"/>
              <a:t>Habilidades de Formação</a:t>
            </a:r>
            <a:br>
              <a:rPr lang="pt-PT" sz="4000" b="1"/>
            </a:br>
            <a:r>
              <a:rPr lang="pt-PT" sz="4000" b="1"/>
              <a:t>Para juízes e procuradores</a:t>
            </a:r>
          </a:p>
        </p:txBody>
      </p:sp>
      <p:pic>
        <p:nvPicPr>
          <p:cNvPr id="7" name="Picture 6" descr="Z:\0_C-PROC\0_Admin\Funded EU+COE - Implemented COE quadri.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330745"/>
            <a:ext cx="6552728" cy="1370063"/>
          </a:xfrm>
          <a:prstGeom prst="rect">
            <a:avLst/>
          </a:prstGeom>
          <a:noFill/>
          <a:ln>
            <a:noFill/>
          </a:ln>
        </p:spPr>
      </p:pic>
    </p:spTree>
    <p:extLst>
      <p:ext uri="{BB962C8B-B14F-4D97-AF65-F5344CB8AC3E}">
        <p14:creationId xmlns:p14="http://schemas.microsoft.com/office/powerpoint/2010/main" val="3761522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996952"/>
            <a:ext cx="6768752" cy="648072"/>
          </a:xfrm>
        </p:spPr>
        <p:txBody>
          <a:bodyPr/>
          <a:lstStyle/>
          <a:p>
            <a:r>
              <a:rPr lang="pt-PT" b="1"/>
              <a:t>Discussão da verificação do local</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Tree>
    <p:extLst>
      <p:ext uri="{BB962C8B-B14F-4D97-AF65-F5344CB8AC3E}">
        <p14:creationId xmlns:p14="http://schemas.microsoft.com/office/powerpoint/2010/main" val="1982508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pt-PT" b="1"/>
              <a:t>Instalações do local</a:t>
            </a:r>
          </a:p>
        </p:txBody>
      </p:sp>
      <p:sp>
        <p:nvSpPr>
          <p:cNvPr id="3" name="Content Placeholder 2"/>
          <p:cNvSpPr>
            <a:spLocks noGrp="1"/>
          </p:cNvSpPr>
          <p:nvPr>
            <p:ph idx="1"/>
          </p:nvPr>
        </p:nvSpPr>
        <p:spPr>
          <a:xfrm>
            <a:off x="457200" y="1268760"/>
            <a:ext cx="8229600" cy="4857403"/>
          </a:xfrm>
        </p:spPr>
        <p:txBody>
          <a:bodyPr/>
          <a:lstStyle/>
          <a:p>
            <a:r>
              <a:rPr lang="pt-PT" dirty="0"/>
              <a:t>Verifique o tamanho e a disposição da sala</a:t>
            </a:r>
          </a:p>
          <a:p>
            <a:r>
              <a:rPr lang="pt-PT" dirty="0"/>
              <a:t>Verifique se a temperatura é aceitável</a:t>
            </a:r>
          </a:p>
          <a:p>
            <a:r>
              <a:rPr lang="pt-PT" dirty="0"/>
              <a:t>Há luz </a:t>
            </a:r>
            <a:r>
              <a:rPr lang="pt-PT" dirty="0" err="1"/>
              <a:t>suficiente/demasiada</a:t>
            </a:r>
            <a:r>
              <a:rPr lang="pt-PT" dirty="0"/>
              <a:t> </a:t>
            </a:r>
            <a:r>
              <a:rPr lang="pt-PT" dirty="0" err="1"/>
              <a:t>luz</a:t>
            </a:r>
            <a:r>
              <a:rPr lang="pt-PT" dirty="0"/>
              <a:t>?</a:t>
            </a:r>
          </a:p>
          <a:p>
            <a:r>
              <a:rPr lang="pt-PT" dirty="0"/>
              <a:t>Verifique a </a:t>
            </a:r>
            <a:r>
              <a:rPr lang="pt-PT" dirty="0" err="1"/>
              <a:t>localização/áreas</a:t>
            </a:r>
            <a:r>
              <a:rPr lang="pt-PT" dirty="0"/>
              <a:t> de </a:t>
            </a:r>
            <a:r>
              <a:rPr lang="pt-PT" dirty="0" err="1"/>
              <a:t>descanso/restaurantes</a:t>
            </a:r>
            <a:endParaRPr lang="pt-PT" dirty="0"/>
          </a:p>
          <a:p>
            <a:r>
              <a:rPr lang="pt-PT" dirty="0"/>
              <a:t>Verifique os aspetos de saúde e segurança</a:t>
            </a:r>
          </a:p>
          <a:p>
            <a:r>
              <a:rPr lang="pt-PT" dirty="0"/>
              <a:t>Onde se encontram os </a:t>
            </a:r>
            <a:r>
              <a:rPr lang="pt-PT" dirty="0" err="1"/>
              <a:t>PowerPoints</a:t>
            </a:r>
            <a:r>
              <a:rPr lang="pt-PT" dirty="0"/>
              <a:t>?</a:t>
            </a:r>
          </a:p>
          <a:p>
            <a:endParaRPr lang="en-US" dirty="0"/>
          </a:p>
        </p:txBody>
      </p:sp>
      <p:pic>
        <p:nvPicPr>
          <p:cNvPr id="5" name="Picture 4"/>
          <p:cNvPicPr>
            <a:picLocks noChangeAspect="1"/>
          </p:cNvPicPr>
          <p:nvPr/>
        </p:nvPicPr>
        <p:blipFill>
          <a:blip r:embed="rId3"/>
          <a:stretch>
            <a:fillRect/>
          </a:stretch>
        </p:blipFill>
        <p:spPr>
          <a:xfrm>
            <a:off x="6881362" y="5085185"/>
            <a:ext cx="2272841" cy="1772816"/>
          </a:xfrm>
          <a:prstGeom prst="rect">
            <a:avLst/>
          </a:prstGeom>
        </p:spPr>
      </p:pic>
    </p:spTree>
    <p:extLst>
      <p:ext uri="{BB962C8B-B14F-4D97-AF65-F5344CB8AC3E}">
        <p14:creationId xmlns:p14="http://schemas.microsoft.com/office/powerpoint/2010/main" val="15336685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pt-PT" b="1"/>
              <a:t>Instalações do local</a:t>
            </a:r>
          </a:p>
        </p:txBody>
      </p:sp>
      <p:sp>
        <p:nvSpPr>
          <p:cNvPr id="3" name="Content Placeholder 2"/>
          <p:cNvSpPr>
            <a:spLocks noGrp="1"/>
          </p:cNvSpPr>
          <p:nvPr>
            <p:ph idx="1"/>
          </p:nvPr>
        </p:nvSpPr>
        <p:spPr>
          <a:xfrm>
            <a:off x="457200" y="1268761"/>
            <a:ext cx="8229600" cy="4176464"/>
          </a:xfrm>
        </p:spPr>
        <p:txBody>
          <a:bodyPr/>
          <a:lstStyle/>
          <a:p>
            <a:r>
              <a:rPr lang="pt-PT" dirty="0"/>
              <a:t>Os recursos tecnológicos funcionam?</a:t>
            </a:r>
          </a:p>
          <a:p>
            <a:r>
              <a:rPr lang="pt-PT" dirty="0"/>
              <a:t>Verifique a visibilidade de todos os ângulos</a:t>
            </a:r>
          </a:p>
          <a:p>
            <a:r>
              <a:rPr lang="pt-PT" dirty="0"/>
              <a:t>Lâmpadas sobressalentes para o projetor</a:t>
            </a:r>
          </a:p>
          <a:p>
            <a:r>
              <a:rPr lang="pt-PT" dirty="0"/>
              <a:t>Pontos de acesso ao PC e telefone</a:t>
            </a:r>
          </a:p>
          <a:p>
            <a:r>
              <a:rPr lang="pt-PT" dirty="0"/>
              <a:t>Disponibilidade de quadros de </a:t>
            </a:r>
            <a:r>
              <a:rPr lang="pt-PT" dirty="0" err="1"/>
              <a:t>folhas/quadros</a:t>
            </a:r>
            <a:r>
              <a:rPr lang="pt-PT" dirty="0"/>
              <a:t> brancos</a:t>
            </a:r>
          </a:p>
          <a:p>
            <a:r>
              <a:rPr lang="pt-PT" dirty="0"/>
              <a:t>Preparação antecipada de materiais</a:t>
            </a:r>
          </a:p>
        </p:txBody>
      </p:sp>
      <p:pic>
        <p:nvPicPr>
          <p:cNvPr id="4" name="Picture 3"/>
          <p:cNvPicPr>
            <a:picLocks noChangeAspect="1"/>
          </p:cNvPicPr>
          <p:nvPr/>
        </p:nvPicPr>
        <p:blipFill>
          <a:blip r:embed="rId3"/>
          <a:stretch>
            <a:fillRect/>
          </a:stretch>
        </p:blipFill>
        <p:spPr>
          <a:xfrm>
            <a:off x="0" y="5237168"/>
            <a:ext cx="2483768" cy="1637847"/>
          </a:xfrm>
          <a:prstGeom prst="rect">
            <a:avLst/>
          </a:prstGeom>
        </p:spPr>
      </p:pic>
    </p:spTree>
    <p:extLst>
      <p:ext uri="{BB962C8B-B14F-4D97-AF65-F5344CB8AC3E}">
        <p14:creationId xmlns:p14="http://schemas.microsoft.com/office/powerpoint/2010/main" val="4268060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57188" y="428625"/>
            <a:ext cx="8229600" cy="912143"/>
          </a:xfrm>
          <a:noFill/>
        </p:spPr>
        <p:txBody>
          <a:bodyPr/>
          <a:lstStyle/>
          <a:p>
            <a:pPr eaLnBrk="1" hangingPunct="1"/>
            <a:r>
              <a:rPr lang="pt-PT" b="1"/>
              <a:t>Os Sete passos para o sucesso:</a:t>
            </a:r>
          </a:p>
        </p:txBody>
      </p:sp>
      <p:sp>
        <p:nvSpPr>
          <p:cNvPr id="31747" name="Rectangle 3"/>
          <p:cNvSpPr>
            <a:spLocks noGrp="1" noChangeArrowheads="1"/>
          </p:cNvSpPr>
          <p:nvPr>
            <p:ph sz="half" idx="1"/>
          </p:nvPr>
        </p:nvSpPr>
        <p:spPr/>
        <p:txBody>
          <a:bodyPr/>
          <a:lstStyle/>
          <a:p>
            <a:pPr marL="533400" indent="-533400" eaLnBrk="1" hangingPunct="1"/>
            <a:r>
              <a:rPr lang="pt-PT" sz="3600"/>
              <a:t>Planeamento</a:t>
            </a:r>
          </a:p>
          <a:p>
            <a:pPr marL="533400" indent="-533400" eaLnBrk="1" hangingPunct="1"/>
            <a:r>
              <a:rPr lang="pt-PT" sz="4000" b="1">
                <a:solidFill>
                  <a:srgbClr val="FF3300"/>
                </a:solidFill>
              </a:rPr>
              <a:t>Investigação</a:t>
            </a:r>
          </a:p>
          <a:p>
            <a:pPr marL="533400" indent="-533400" eaLnBrk="1" hangingPunct="1"/>
            <a:r>
              <a:rPr lang="pt-PT" sz="3600"/>
              <a:t>Estrutura</a:t>
            </a:r>
          </a:p>
          <a:p>
            <a:pPr marL="533400" indent="-533400" eaLnBrk="1" hangingPunct="1"/>
            <a:r>
              <a:rPr lang="pt-PT" sz="3600"/>
              <a:t>Conteúdo</a:t>
            </a:r>
          </a:p>
        </p:txBody>
      </p:sp>
      <p:sp>
        <p:nvSpPr>
          <p:cNvPr id="31748" name="Rectangle 4"/>
          <p:cNvSpPr>
            <a:spLocks noGrp="1" noChangeArrowheads="1"/>
          </p:cNvSpPr>
          <p:nvPr>
            <p:ph sz="half" idx="2"/>
          </p:nvPr>
        </p:nvSpPr>
        <p:spPr>
          <a:xfrm>
            <a:off x="4648200" y="1981200"/>
            <a:ext cx="4892675" cy="3886200"/>
          </a:xfrm>
        </p:spPr>
        <p:txBody>
          <a:bodyPr/>
          <a:lstStyle/>
          <a:p>
            <a:pPr marL="533400" indent="-533400" eaLnBrk="1" hangingPunct="1"/>
            <a:r>
              <a:rPr lang="pt-PT" sz="3600"/>
              <a:t>Imagem</a:t>
            </a:r>
          </a:p>
          <a:p>
            <a:pPr marL="533400" indent="-533400" eaLnBrk="1" hangingPunct="1"/>
            <a:r>
              <a:rPr lang="pt-PT" sz="3600"/>
              <a:t>Ensaiar</a:t>
            </a:r>
          </a:p>
          <a:p>
            <a:pPr marL="533400" indent="-533400" eaLnBrk="1" hangingPunct="1"/>
            <a:r>
              <a:rPr lang="pt-PT" sz="3600"/>
              <a:t>Ensaiar novamente!</a:t>
            </a:r>
          </a:p>
        </p:txBody>
      </p:sp>
      <p:pic>
        <p:nvPicPr>
          <p:cNvPr id="5" name="Picture 4"/>
          <p:cNvPicPr>
            <a:picLocks noChangeAspect="1"/>
          </p:cNvPicPr>
          <p:nvPr/>
        </p:nvPicPr>
        <p:blipFill>
          <a:blip r:embed="rId3"/>
          <a:stretch>
            <a:fillRect/>
          </a:stretch>
        </p:blipFill>
        <p:spPr>
          <a:xfrm>
            <a:off x="7411020" y="4365104"/>
            <a:ext cx="1732980" cy="2492896"/>
          </a:xfrm>
          <a:prstGeom prst="rect">
            <a:avLst/>
          </a:prstGeom>
        </p:spPr>
      </p:pic>
    </p:spTree>
    <p:extLst>
      <p:ext uri="{BB962C8B-B14F-4D97-AF65-F5344CB8AC3E}">
        <p14:creationId xmlns:p14="http://schemas.microsoft.com/office/powerpoint/2010/main" val="37804178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996952"/>
            <a:ext cx="7344816" cy="648072"/>
          </a:xfrm>
        </p:spPr>
        <p:txBody>
          <a:bodyPr/>
          <a:lstStyle/>
          <a:p>
            <a:r>
              <a:rPr lang="pt-PT" b="1"/>
              <a:t>Discussão dos objetos de investigação</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Tree>
    <p:extLst>
      <p:ext uri="{BB962C8B-B14F-4D97-AF65-F5344CB8AC3E}">
        <p14:creationId xmlns:p14="http://schemas.microsoft.com/office/powerpoint/2010/main" val="9687693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pt-PT" b="1"/>
              <a:t>Características do público</a:t>
            </a:r>
          </a:p>
        </p:txBody>
      </p:sp>
      <p:sp>
        <p:nvSpPr>
          <p:cNvPr id="3" name="Content Placeholder 2"/>
          <p:cNvSpPr>
            <a:spLocks noGrp="1"/>
          </p:cNvSpPr>
          <p:nvPr>
            <p:ph idx="1"/>
          </p:nvPr>
        </p:nvSpPr>
        <p:spPr>
          <a:xfrm>
            <a:off x="457200" y="1268760"/>
            <a:ext cx="8229600" cy="4857403"/>
          </a:xfrm>
        </p:spPr>
        <p:txBody>
          <a:bodyPr/>
          <a:lstStyle/>
          <a:p>
            <a:r>
              <a:rPr lang="pt-PT" sz="3600"/>
              <a:t>Estilo de apresentação preferido</a:t>
            </a:r>
          </a:p>
          <a:p>
            <a:r>
              <a:rPr lang="pt-PT" sz="3600"/>
              <a:t>Experiência</a:t>
            </a:r>
          </a:p>
          <a:p>
            <a:r>
              <a:rPr lang="pt-PT" sz="3600"/>
              <a:t>Tamanho do público</a:t>
            </a:r>
          </a:p>
          <a:p>
            <a:r>
              <a:rPr lang="pt-PT" sz="3600"/>
              <a:t>Nível de competência</a:t>
            </a:r>
          </a:p>
          <a:p>
            <a:r>
              <a:rPr lang="pt-PT" sz="3600"/>
              <a:t>Época</a:t>
            </a:r>
          </a:p>
          <a:p>
            <a:r>
              <a:rPr lang="pt-PT" sz="3600"/>
              <a:t>Idioma</a:t>
            </a:r>
          </a:p>
        </p:txBody>
      </p:sp>
      <p:pic>
        <p:nvPicPr>
          <p:cNvPr id="4" name="Picture 3"/>
          <p:cNvPicPr>
            <a:picLocks noChangeAspect="1"/>
          </p:cNvPicPr>
          <p:nvPr/>
        </p:nvPicPr>
        <p:blipFill>
          <a:blip r:embed="rId3"/>
          <a:stretch>
            <a:fillRect/>
          </a:stretch>
        </p:blipFill>
        <p:spPr>
          <a:xfrm>
            <a:off x="6003032" y="3717032"/>
            <a:ext cx="3140968" cy="3140968"/>
          </a:xfrm>
          <a:prstGeom prst="rect">
            <a:avLst/>
          </a:prstGeom>
        </p:spPr>
      </p:pic>
    </p:spTree>
    <p:extLst>
      <p:ext uri="{BB962C8B-B14F-4D97-AF65-F5344CB8AC3E}">
        <p14:creationId xmlns:p14="http://schemas.microsoft.com/office/powerpoint/2010/main" val="1932154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pt-PT" b="1"/>
              <a:t>Características do público</a:t>
            </a:r>
          </a:p>
        </p:txBody>
      </p:sp>
      <p:sp>
        <p:nvSpPr>
          <p:cNvPr id="3" name="Content Placeholder 2"/>
          <p:cNvSpPr>
            <a:spLocks noGrp="1"/>
          </p:cNvSpPr>
          <p:nvPr>
            <p:ph idx="1"/>
          </p:nvPr>
        </p:nvSpPr>
        <p:spPr>
          <a:xfrm>
            <a:off x="457200" y="1268760"/>
            <a:ext cx="8229600" cy="4857403"/>
          </a:xfrm>
        </p:spPr>
        <p:txBody>
          <a:bodyPr/>
          <a:lstStyle/>
          <a:p>
            <a:r>
              <a:rPr lang="pt-PT" sz="3600"/>
              <a:t>Desafios físicos</a:t>
            </a:r>
          </a:p>
          <a:p>
            <a:r>
              <a:rPr lang="pt-PT" sz="3600"/>
              <a:t>Localização geográfica</a:t>
            </a:r>
          </a:p>
          <a:p>
            <a:r>
              <a:rPr lang="pt-PT" sz="3600"/>
              <a:t>Competências relacionadas</a:t>
            </a:r>
          </a:p>
          <a:p>
            <a:r>
              <a:rPr lang="pt-PT" sz="3600"/>
              <a:t>Cultura</a:t>
            </a:r>
          </a:p>
          <a:p>
            <a:r>
              <a:rPr lang="pt-PT" sz="3600"/>
              <a:t>Educação</a:t>
            </a:r>
          </a:p>
          <a:p>
            <a:r>
              <a:rPr lang="pt-PT" sz="3600"/>
              <a:t>Função na organização</a:t>
            </a:r>
          </a:p>
        </p:txBody>
      </p:sp>
      <p:pic>
        <p:nvPicPr>
          <p:cNvPr id="6" name="Picture 5"/>
          <p:cNvPicPr>
            <a:picLocks noChangeAspect="1"/>
          </p:cNvPicPr>
          <p:nvPr/>
        </p:nvPicPr>
        <p:blipFill>
          <a:blip r:embed="rId3"/>
          <a:stretch>
            <a:fillRect/>
          </a:stretch>
        </p:blipFill>
        <p:spPr>
          <a:xfrm>
            <a:off x="6503465" y="4869160"/>
            <a:ext cx="2631388" cy="1988840"/>
          </a:xfrm>
          <a:prstGeom prst="rect">
            <a:avLst/>
          </a:prstGeom>
        </p:spPr>
      </p:pic>
    </p:spTree>
    <p:extLst>
      <p:ext uri="{BB962C8B-B14F-4D97-AF65-F5344CB8AC3E}">
        <p14:creationId xmlns:p14="http://schemas.microsoft.com/office/powerpoint/2010/main" val="1358670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pt-PT" b="1"/>
              <a:t>Características do público</a:t>
            </a:r>
          </a:p>
        </p:txBody>
      </p:sp>
      <p:sp>
        <p:nvSpPr>
          <p:cNvPr id="3" name="Content Placeholder 2"/>
          <p:cNvSpPr>
            <a:spLocks noGrp="1"/>
          </p:cNvSpPr>
          <p:nvPr>
            <p:ph idx="1"/>
          </p:nvPr>
        </p:nvSpPr>
        <p:spPr>
          <a:xfrm>
            <a:off x="457200" y="1268760"/>
            <a:ext cx="8229600" cy="4857403"/>
          </a:xfrm>
        </p:spPr>
        <p:txBody>
          <a:bodyPr/>
          <a:lstStyle/>
          <a:p>
            <a:r>
              <a:rPr lang="pt-PT" sz="3600"/>
              <a:t>Atitude/motivação:</a:t>
            </a:r>
          </a:p>
          <a:p>
            <a:pPr lvl="1"/>
            <a:r>
              <a:rPr lang="pt-PT"/>
              <a:t>Estão dispostos?</a:t>
            </a:r>
          </a:p>
          <a:p>
            <a:pPr lvl="1"/>
            <a:r>
              <a:rPr lang="pt-PT"/>
              <a:t>Sabem por que razão estão aqui?</a:t>
            </a:r>
          </a:p>
          <a:p>
            <a:pPr lvl="1"/>
            <a:r>
              <a:rPr lang="pt-PT"/>
              <a:t>A moral é boa?</a:t>
            </a:r>
          </a:p>
          <a:p>
            <a:pPr lvl="1"/>
            <a:r>
              <a:rPr lang="pt-PT"/>
              <a:t>Qual é a atitude deles em relação à organização e à formação?</a:t>
            </a:r>
          </a:p>
          <a:p>
            <a:pPr lvl="1"/>
            <a:r>
              <a:rPr lang="pt-PT"/>
              <a:t>Acreditam que a formação é importante?</a:t>
            </a:r>
          </a:p>
          <a:p>
            <a:pPr lvl="1"/>
            <a:r>
              <a:rPr lang="pt-PT"/>
              <a:t>As suas experiências de formação anteriores foram positivas?</a:t>
            </a:r>
          </a:p>
        </p:txBody>
      </p:sp>
      <p:pic>
        <p:nvPicPr>
          <p:cNvPr id="5" name="Picture 4"/>
          <p:cNvPicPr>
            <a:picLocks noChangeAspect="1"/>
          </p:cNvPicPr>
          <p:nvPr/>
        </p:nvPicPr>
        <p:blipFill>
          <a:blip r:embed="rId3"/>
          <a:stretch>
            <a:fillRect/>
          </a:stretch>
        </p:blipFill>
        <p:spPr>
          <a:xfrm>
            <a:off x="6546991" y="1196752"/>
            <a:ext cx="2597009" cy="1728192"/>
          </a:xfrm>
          <a:prstGeom prst="rect">
            <a:avLst/>
          </a:prstGeom>
        </p:spPr>
      </p:pic>
    </p:spTree>
    <p:extLst>
      <p:ext uri="{BB962C8B-B14F-4D97-AF65-F5344CB8AC3E}">
        <p14:creationId xmlns:p14="http://schemas.microsoft.com/office/powerpoint/2010/main" val="12788708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39552" y="404664"/>
            <a:ext cx="8229600" cy="720626"/>
          </a:xfrm>
          <a:noFill/>
        </p:spPr>
        <p:txBody>
          <a:bodyPr/>
          <a:lstStyle/>
          <a:p>
            <a:pPr eaLnBrk="1" hangingPunct="1"/>
            <a:r>
              <a:rPr lang="pt-PT" b="1"/>
              <a:t>Estilos de aprendizagem</a:t>
            </a:r>
          </a:p>
        </p:txBody>
      </p:sp>
      <p:sp>
        <p:nvSpPr>
          <p:cNvPr id="33796" name="Rectangle 3"/>
          <p:cNvSpPr>
            <a:spLocks noChangeArrowheads="1"/>
          </p:cNvSpPr>
          <p:nvPr/>
        </p:nvSpPr>
        <p:spPr bwMode="auto">
          <a:xfrm>
            <a:off x="539552" y="3150352"/>
            <a:ext cx="7775575" cy="3416962"/>
          </a:xfrm>
          <a:prstGeom prst="rect">
            <a:avLst/>
          </a:prstGeom>
          <a:noFill/>
          <a:ln w="9525">
            <a:noFill/>
            <a:miter lim="800000"/>
            <a:headEnd/>
            <a:tailEnd/>
          </a:ln>
        </p:spPr>
        <p:txBody>
          <a:bodyPr lIns="92075" tIns="46038" rIns="92075" bIns="46038" anchor="b">
            <a:spAutoFit/>
          </a:bodyPr>
          <a:lstStyle/>
          <a:p>
            <a:pPr eaLnBrk="1" hangingPunct="1"/>
            <a:r>
              <a:rPr lang="pt-PT" sz="2400" dirty="0"/>
              <a:t>As pessoas esquecem o que aprendem...</a:t>
            </a:r>
          </a:p>
          <a:p>
            <a:pPr lvl="2" eaLnBrk="1" hangingPunct="1"/>
            <a:r>
              <a:rPr lang="pt-PT" sz="2400" dirty="0"/>
              <a:t>40% em 2 dias</a:t>
            </a:r>
          </a:p>
          <a:p>
            <a:pPr lvl="2" eaLnBrk="1" hangingPunct="1"/>
            <a:r>
              <a:rPr lang="pt-PT" sz="2400" dirty="0"/>
              <a:t>65% em 8 dias</a:t>
            </a:r>
          </a:p>
          <a:p>
            <a:pPr lvl="2" eaLnBrk="1" hangingPunct="1"/>
            <a:r>
              <a:rPr lang="pt-PT" sz="2400" dirty="0"/>
              <a:t>75% em 30 dias</a:t>
            </a:r>
          </a:p>
          <a:p>
            <a:pPr eaLnBrk="1" hangingPunct="1"/>
            <a:endParaRPr lang="en-GB" sz="2400" dirty="0">
              <a:solidFill>
                <a:srgbClr val="1217EE"/>
              </a:solidFill>
            </a:endParaRPr>
          </a:p>
          <a:p>
            <a:pPr eaLnBrk="1" hangingPunct="1"/>
            <a:r>
              <a:rPr lang="pt-PT" sz="2400" dirty="0"/>
              <a:t>Passado um mês da realização da formação, a maior parte do seu público terá esquecido cerca de três quartos das informações que lhes forneceu!</a:t>
            </a:r>
          </a:p>
          <a:p>
            <a:pPr eaLnBrk="1" hangingPunct="1"/>
            <a:endParaRPr lang="en-GB" sz="2400" dirty="0"/>
          </a:p>
        </p:txBody>
      </p:sp>
      <p:sp>
        <p:nvSpPr>
          <p:cNvPr id="2" name="TextBox 1"/>
          <p:cNvSpPr txBox="1"/>
          <p:nvPr/>
        </p:nvSpPr>
        <p:spPr>
          <a:xfrm>
            <a:off x="611560" y="1196752"/>
            <a:ext cx="7632848" cy="1200329"/>
          </a:xfrm>
          <a:prstGeom prst="rect">
            <a:avLst/>
          </a:prstGeom>
          <a:noFill/>
        </p:spPr>
        <p:txBody>
          <a:bodyPr wrap="square" rtlCol="0">
            <a:spAutoFit/>
          </a:bodyPr>
          <a:lstStyle/>
          <a:p>
            <a:r>
              <a:rPr lang="pt-PT" sz="2400" dirty="0"/>
              <a:t>David </a:t>
            </a:r>
            <a:r>
              <a:rPr lang="pt-PT" sz="2400" dirty="0" err="1"/>
              <a:t>Kolb</a:t>
            </a:r>
            <a:r>
              <a:rPr lang="pt-PT" sz="2400" dirty="0"/>
              <a:t>: "Descobriu-se que os adultos aprendem de uma forma mais eficaz ao fazer na prática e ao experimenta"</a:t>
            </a:r>
          </a:p>
        </p:txBody>
      </p:sp>
    </p:spTree>
    <p:extLst>
      <p:ext uri="{BB962C8B-B14F-4D97-AF65-F5344CB8AC3E}">
        <p14:creationId xmlns:p14="http://schemas.microsoft.com/office/powerpoint/2010/main" val="2055493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11560" y="188640"/>
            <a:ext cx="8229600" cy="1038944"/>
          </a:xfrm>
          <a:noFill/>
        </p:spPr>
        <p:txBody>
          <a:bodyPr/>
          <a:lstStyle/>
          <a:p>
            <a:pPr eaLnBrk="1" hangingPunct="1"/>
            <a:r>
              <a:rPr lang="pt-PT" b="1"/>
              <a:t>Estilos de aprendizagem</a:t>
            </a:r>
          </a:p>
        </p:txBody>
      </p:sp>
      <p:sp>
        <p:nvSpPr>
          <p:cNvPr id="50179" name="Rectangle 3"/>
          <p:cNvSpPr>
            <a:spLocks noGrp="1" noChangeArrowheads="1"/>
          </p:cNvSpPr>
          <p:nvPr>
            <p:ph idx="1"/>
          </p:nvPr>
        </p:nvSpPr>
        <p:spPr>
          <a:xfrm>
            <a:off x="755576" y="1268760"/>
            <a:ext cx="8229600" cy="5184576"/>
          </a:xfrm>
        </p:spPr>
        <p:txBody>
          <a:bodyPr/>
          <a:lstStyle/>
          <a:p>
            <a:pPr marL="0" indent="0" eaLnBrk="1" hangingPunct="1">
              <a:lnSpc>
                <a:spcPct val="90000"/>
              </a:lnSpc>
              <a:buNone/>
            </a:pPr>
            <a:r>
              <a:rPr lang="pt-PT" sz="2800" b="1"/>
              <a:t>Em geral, as pessoas num ambiente de aprendizagem retêm:</a:t>
            </a:r>
          </a:p>
          <a:p>
            <a:pPr eaLnBrk="1" hangingPunct="1">
              <a:lnSpc>
                <a:spcPct val="90000"/>
              </a:lnSpc>
            </a:pPr>
            <a:r>
              <a:rPr lang="pt-PT"/>
              <a:t>10% do que leem</a:t>
            </a:r>
          </a:p>
          <a:p>
            <a:pPr eaLnBrk="1" hangingPunct="1">
              <a:lnSpc>
                <a:spcPct val="90000"/>
              </a:lnSpc>
            </a:pPr>
            <a:r>
              <a:rPr lang="pt-PT"/>
              <a:t>20% do que ouvem</a:t>
            </a:r>
          </a:p>
          <a:p>
            <a:pPr eaLnBrk="1" hangingPunct="1">
              <a:lnSpc>
                <a:spcPct val="90000"/>
              </a:lnSpc>
            </a:pPr>
            <a:r>
              <a:rPr lang="pt-PT"/>
              <a:t>30% do que veem</a:t>
            </a:r>
          </a:p>
          <a:p>
            <a:pPr eaLnBrk="1" hangingPunct="1">
              <a:lnSpc>
                <a:spcPct val="90000"/>
              </a:lnSpc>
            </a:pPr>
            <a:r>
              <a:rPr lang="pt-PT"/>
              <a:t>50% do que veem e ouvem</a:t>
            </a:r>
          </a:p>
          <a:p>
            <a:pPr eaLnBrk="1" hangingPunct="1">
              <a:lnSpc>
                <a:spcPct val="90000"/>
              </a:lnSpc>
            </a:pPr>
            <a:r>
              <a:rPr lang="pt-PT"/>
              <a:t>70% do que conversam com os outros</a:t>
            </a:r>
          </a:p>
          <a:p>
            <a:pPr eaLnBrk="1" hangingPunct="1">
              <a:lnSpc>
                <a:spcPct val="90000"/>
              </a:lnSpc>
            </a:pPr>
            <a:r>
              <a:rPr lang="pt-PT"/>
              <a:t>80% do que utilizam e fazem na vida real</a:t>
            </a:r>
          </a:p>
          <a:p>
            <a:pPr eaLnBrk="1" hangingPunct="1">
              <a:lnSpc>
                <a:spcPct val="90000"/>
              </a:lnSpc>
            </a:pPr>
            <a:r>
              <a:rPr lang="pt-PT"/>
              <a:t>95% do que ensinam outra pessoa a fazer</a:t>
            </a:r>
          </a:p>
        </p:txBody>
      </p:sp>
    </p:spTree>
    <p:extLst>
      <p:ext uri="{BB962C8B-B14F-4D97-AF65-F5344CB8AC3E}">
        <p14:creationId xmlns:p14="http://schemas.microsoft.com/office/powerpoint/2010/main" val="322524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01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017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017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017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01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pt-PT" b="1"/>
              <a:t>Objetivos da sessão</a:t>
            </a:r>
          </a:p>
        </p:txBody>
      </p:sp>
      <p:sp>
        <p:nvSpPr>
          <p:cNvPr id="5" name="Rectangle 3"/>
          <p:cNvSpPr>
            <a:spLocks noGrp="1" noChangeArrowheads="1"/>
          </p:cNvSpPr>
          <p:nvPr>
            <p:ph idx="1"/>
          </p:nvPr>
        </p:nvSpPr>
        <p:spPr/>
        <p:txBody>
          <a:bodyPr>
            <a:normAutofit/>
          </a:bodyPr>
          <a:lstStyle/>
          <a:p>
            <a:pPr marL="0" indent="0">
              <a:lnSpc>
                <a:spcPct val="90000"/>
              </a:lnSpc>
              <a:buNone/>
            </a:pPr>
            <a:r>
              <a:rPr lang="pt-PT" sz="2800"/>
              <a:t>No final destas sessões, os delegados serão capazes de:</a:t>
            </a:r>
          </a:p>
          <a:p>
            <a:pPr eaLnBrk="1" hangingPunct="1">
              <a:lnSpc>
                <a:spcPct val="80000"/>
              </a:lnSpc>
            </a:pPr>
            <a:r>
              <a:rPr lang="pt-PT" sz="2800"/>
              <a:t>Preparar adequadamente</a:t>
            </a:r>
          </a:p>
          <a:p>
            <a:pPr eaLnBrk="1" hangingPunct="1">
              <a:lnSpc>
                <a:spcPct val="80000"/>
              </a:lnSpc>
            </a:pPr>
            <a:r>
              <a:rPr lang="pt-PT" sz="2800"/>
              <a:t>Aplicar técnicas de leitura e demonstração variadas</a:t>
            </a:r>
          </a:p>
          <a:p>
            <a:pPr eaLnBrk="1" hangingPunct="1">
              <a:lnSpc>
                <a:spcPct val="80000"/>
              </a:lnSpc>
            </a:pPr>
            <a:r>
              <a:rPr lang="pt-PT" sz="2800"/>
              <a:t>Utilizar a melhor prática para pesquisar e conceber conteúdo (KIS)</a:t>
            </a:r>
          </a:p>
          <a:p>
            <a:pPr eaLnBrk="1" hangingPunct="1">
              <a:lnSpc>
                <a:spcPct val="80000"/>
              </a:lnSpc>
            </a:pPr>
            <a:r>
              <a:rPr lang="pt-PT" sz="2800">
                <a:solidFill>
                  <a:srgbClr val="000000"/>
                </a:solidFill>
              </a:rPr>
              <a:t>Identificar os estilos de personalidade da audiência que possam influenciar a apresentação da formação</a:t>
            </a:r>
          </a:p>
          <a:p>
            <a:pPr eaLnBrk="1" hangingPunct="1">
              <a:lnSpc>
                <a:spcPct val="80000"/>
              </a:lnSpc>
            </a:pPr>
            <a:r>
              <a:rPr lang="pt-PT" sz="2800">
                <a:solidFill>
                  <a:srgbClr val="000000"/>
                </a:solidFill>
              </a:rPr>
              <a:t>Demonstrar a utilização lógica da estrutura do curso</a:t>
            </a:r>
          </a:p>
          <a:p>
            <a:pPr eaLnBrk="1" hangingPunct="1">
              <a:lnSpc>
                <a:spcPct val="80000"/>
              </a:lnSpc>
              <a:buFont typeface="Wingdings" pitchFamily="2" charset="2"/>
              <a:buNone/>
            </a:pPr>
            <a:endParaRPr lang="en-GB" sz="2800" dirty="0"/>
          </a:p>
        </p:txBody>
      </p:sp>
      <p:pic>
        <p:nvPicPr>
          <p:cNvPr id="6" name="Picture 5"/>
          <p:cNvPicPr>
            <a:picLocks noChangeAspect="1"/>
          </p:cNvPicPr>
          <p:nvPr/>
        </p:nvPicPr>
        <p:blipFill>
          <a:blip r:embed="rId3"/>
          <a:stretch>
            <a:fillRect/>
          </a:stretch>
        </p:blipFill>
        <p:spPr>
          <a:xfrm>
            <a:off x="6381927" y="5013176"/>
            <a:ext cx="2772276" cy="1844824"/>
          </a:xfrm>
          <a:prstGeom prst="rect">
            <a:avLst/>
          </a:prstGeom>
        </p:spPr>
      </p:pic>
    </p:spTree>
    <p:extLst>
      <p:ext uri="{BB962C8B-B14F-4D97-AF65-F5344CB8AC3E}">
        <p14:creationId xmlns:p14="http://schemas.microsoft.com/office/powerpoint/2010/main" val="2002953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pt-PT" sz="5400" b="1"/>
              <a:t>Perguntas</a:t>
            </a:r>
          </a:p>
        </p:txBody>
      </p:sp>
    </p:spTree>
    <p:extLst>
      <p:ext uri="{BB962C8B-B14F-4D97-AF65-F5344CB8AC3E}">
        <p14:creationId xmlns:p14="http://schemas.microsoft.com/office/powerpoint/2010/main" val="3963593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95536" y="0"/>
            <a:ext cx="8229600" cy="1371600"/>
          </a:xfrm>
          <a:noFill/>
        </p:spPr>
        <p:txBody>
          <a:bodyPr/>
          <a:lstStyle/>
          <a:p>
            <a:pPr eaLnBrk="1" hangingPunct="1"/>
            <a:r>
              <a:rPr lang="pt-PT" b="1"/>
              <a:t>Os Sete passos para o sucesso:</a:t>
            </a:r>
          </a:p>
        </p:txBody>
      </p:sp>
      <p:sp>
        <p:nvSpPr>
          <p:cNvPr id="34819" name="Rectangle 3"/>
          <p:cNvSpPr>
            <a:spLocks noGrp="1" noChangeArrowheads="1"/>
          </p:cNvSpPr>
          <p:nvPr>
            <p:ph sz="half" idx="1"/>
          </p:nvPr>
        </p:nvSpPr>
        <p:spPr>
          <a:xfrm>
            <a:off x="571500" y="2332038"/>
            <a:ext cx="4038600" cy="4525962"/>
          </a:xfrm>
        </p:spPr>
        <p:txBody>
          <a:bodyPr/>
          <a:lstStyle/>
          <a:p>
            <a:pPr marL="533400" indent="-533400" eaLnBrk="1" hangingPunct="1"/>
            <a:r>
              <a:rPr lang="pt-PT" sz="3600"/>
              <a:t>Planeamento</a:t>
            </a:r>
          </a:p>
          <a:p>
            <a:pPr marL="533400" indent="-533400" eaLnBrk="1" hangingPunct="1"/>
            <a:r>
              <a:rPr lang="pt-PT" sz="3600"/>
              <a:t>Investigação</a:t>
            </a:r>
          </a:p>
          <a:p>
            <a:pPr marL="533400" indent="-533400" eaLnBrk="1" hangingPunct="1"/>
            <a:r>
              <a:rPr lang="pt-PT" sz="4000" b="1">
                <a:solidFill>
                  <a:srgbClr val="FF3300"/>
                </a:solidFill>
              </a:rPr>
              <a:t>Estrutura</a:t>
            </a:r>
          </a:p>
          <a:p>
            <a:pPr marL="533400" indent="-533400" eaLnBrk="1" hangingPunct="1"/>
            <a:r>
              <a:rPr lang="pt-PT" sz="3600"/>
              <a:t>Conteúdo</a:t>
            </a:r>
          </a:p>
        </p:txBody>
      </p:sp>
      <p:sp>
        <p:nvSpPr>
          <p:cNvPr id="34820" name="Rectangle 4"/>
          <p:cNvSpPr>
            <a:spLocks noGrp="1" noChangeArrowheads="1"/>
          </p:cNvSpPr>
          <p:nvPr>
            <p:ph sz="half" idx="2"/>
          </p:nvPr>
        </p:nvSpPr>
        <p:spPr>
          <a:xfrm>
            <a:off x="4251325" y="2214563"/>
            <a:ext cx="4892675" cy="3886200"/>
          </a:xfrm>
        </p:spPr>
        <p:txBody>
          <a:bodyPr/>
          <a:lstStyle/>
          <a:p>
            <a:pPr marL="533400" indent="-533400" eaLnBrk="1" hangingPunct="1"/>
            <a:r>
              <a:rPr lang="pt-PT" sz="3600"/>
              <a:t>Imagem</a:t>
            </a:r>
          </a:p>
          <a:p>
            <a:pPr marL="533400" indent="-533400" eaLnBrk="1" hangingPunct="1"/>
            <a:r>
              <a:rPr lang="pt-PT" sz="3600"/>
              <a:t>Ensaiar</a:t>
            </a:r>
          </a:p>
          <a:p>
            <a:pPr marL="533400" indent="-533400" eaLnBrk="1" hangingPunct="1"/>
            <a:r>
              <a:rPr lang="pt-PT" sz="3600"/>
              <a:t>Ensaiar novamente!</a:t>
            </a:r>
          </a:p>
        </p:txBody>
      </p:sp>
      <p:pic>
        <p:nvPicPr>
          <p:cNvPr id="5" name="Picture 4"/>
          <p:cNvPicPr>
            <a:picLocks noChangeAspect="1"/>
          </p:cNvPicPr>
          <p:nvPr/>
        </p:nvPicPr>
        <p:blipFill>
          <a:blip r:embed="rId3"/>
          <a:stretch>
            <a:fillRect/>
          </a:stretch>
        </p:blipFill>
        <p:spPr>
          <a:xfrm>
            <a:off x="7411020" y="4365104"/>
            <a:ext cx="1732980" cy="2492896"/>
          </a:xfrm>
          <a:prstGeom prst="rect">
            <a:avLst/>
          </a:prstGeom>
        </p:spPr>
      </p:pic>
    </p:spTree>
    <p:extLst>
      <p:ext uri="{BB962C8B-B14F-4D97-AF65-F5344CB8AC3E}">
        <p14:creationId xmlns:p14="http://schemas.microsoft.com/office/powerpoint/2010/main" val="912517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9552" y="16189"/>
            <a:ext cx="8229600" cy="1371600"/>
          </a:xfrm>
          <a:noFill/>
        </p:spPr>
        <p:txBody>
          <a:bodyPr/>
          <a:lstStyle/>
          <a:p>
            <a:pPr eaLnBrk="1" hangingPunct="1"/>
            <a:r>
              <a:rPr lang="pt-PT" b="1"/>
              <a:t>Estrutura</a:t>
            </a:r>
          </a:p>
        </p:txBody>
      </p:sp>
      <p:sp>
        <p:nvSpPr>
          <p:cNvPr id="50179" name="Rectangle 3"/>
          <p:cNvSpPr>
            <a:spLocks noGrp="1" noChangeArrowheads="1"/>
          </p:cNvSpPr>
          <p:nvPr>
            <p:ph idx="1"/>
          </p:nvPr>
        </p:nvSpPr>
        <p:spPr>
          <a:xfrm>
            <a:off x="683568" y="1412776"/>
            <a:ext cx="8229600" cy="3886200"/>
          </a:xfrm>
        </p:spPr>
        <p:txBody>
          <a:bodyPr/>
          <a:lstStyle/>
          <a:p>
            <a:pPr eaLnBrk="1" hangingPunct="1">
              <a:lnSpc>
                <a:spcPct val="90000"/>
              </a:lnSpc>
            </a:pPr>
            <a:r>
              <a:rPr lang="pt-PT" sz="3600"/>
              <a:t>Introdução</a:t>
            </a:r>
          </a:p>
          <a:p>
            <a:pPr eaLnBrk="1" hangingPunct="1">
              <a:lnSpc>
                <a:spcPct val="90000"/>
              </a:lnSpc>
            </a:pPr>
            <a:r>
              <a:rPr lang="pt-PT" sz="3600"/>
              <a:t>Introdução</a:t>
            </a:r>
          </a:p>
          <a:p>
            <a:pPr eaLnBrk="1" hangingPunct="1">
              <a:lnSpc>
                <a:spcPct val="90000"/>
              </a:lnSpc>
            </a:pPr>
            <a:r>
              <a:rPr lang="pt-PT" sz="3600"/>
              <a:t>Programa</a:t>
            </a:r>
          </a:p>
          <a:p>
            <a:pPr eaLnBrk="1" hangingPunct="1">
              <a:lnSpc>
                <a:spcPct val="90000"/>
              </a:lnSpc>
            </a:pPr>
            <a:r>
              <a:rPr lang="pt-PT" sz="3600"/>
              <a:t>Objetivos</a:t>
            </a:r>
          </a:p>
          <a:p>
            <a:pPr eaLnBrk="1" hangingPunct="1">
              <a:lnSpc>
                <a:spcPct val="90000"/>
              </a:lnSpc>
            </a:pPr>
            <a:r>
              <a:rPr lang="pt-PT" sz="3600"/>
              <a:t>Estrutura principal da formação</a:t>
            </a:r>
          </a:p>
          <a:p>
            <a:pPr eaLnBrk="1" hangingPunct="1">
              <a:lnSpc>
                <a:spcPct val="90000"/>
              </a:lnSpc>
            </a:pPr>
            <a:r>
              <a:rPr lang="pt-PT" sz="3600"/>
              <a:t>Resumo</a:t>
            </a:r>
          </a:p>
          <a:p>
            <a:pPr eaLnBrk="1" hangingPunct="1">
              <a:lnSpc>
                <a:spcPct val="90000"/>
              </a:lnSpc>
            </a:pPr>
            <a:r>
              <a:rPr lang="pt-PT" sz="3600"/>
              <a:t>Conclusão</a:t>
            </a:r>
          </a:p>
          <a:p>
            <a:pPr eaLnBrk="1" hangingPunct="1">
              <a:lnSpc>
                <a:spcPct val="90000"/>
              </a:lnSpc>
            </a:pPr>
            <a:r>
              <a:rPr lang="pt-PT" sz="3600"/>
              <a:t>Próximos passos/recomendações</a:t>
            </a:r>
          </a:p>
          <a:p>
            <a:pPr eaLnBrk="1" hangingPunct="1">
              <a:lnSpc>
                <a:spcPct val="90000"/>
              </a:lnSpc>
            </a:pPr>
            <a:endParaRPr lang="en-GB" sz="3600" dirty="0"/>
          </a:p>
        </p:txBody>
      </p:sp>
    </p:spTree>
    <p:extLst>
      <p:ext uri="{BB962C8B-B14F-4D97-AF65-F5344CB8AC3E}">
        <p14:creationId xmlns:p14="http://schemas.microsoft.com/office/powerpoint/2010/main" val="121118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01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01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01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01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5017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5017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5017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501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pt-PT" sz="5400" b="1"/>
              <a:t>Perguntas</a:t>
            </a:r>
          </a:p>
        </p:txBody>
      </p:sp>
    </p:spTree>
    <p:extLst>
      <p:ext uri="{BB962C8B-B14F-4D97-AF65-F5344CB8AC3E}">
        <p14:creationId xmlns:p14="http://schemas.microsoft.com/office/powerpoint/2010/main" val="13930324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pt-PT" b="1"/>
              <a:t>Objetivos da sessão</a:t>
            </a:r>
          </a:p>
        </p:txBody>
      </p:sp>
      <p:sp>
        <p:nvSpPr>
          <p:cNvPr id="5" name="Rectangle 3"/>
          <p:cNvSpPr>
            <a:spLocks noGrp="1" noChangeArrowheads="1"/>
          </p:cNvSpPr>
          <p:nvPr>
            <p:ph idx="1"/>
          </p:nvPr>
        </p:nvSpPr>
        <p:spPr/>
        <p:txBody>
          <a:bodyPr>
            <a:normAutofit/>
          </a:bodyPr>
          <a:lstStyle/>
          <a:p>
            <a:pPr marL="0" indent="0">
              <a:lnSpc>
                <a:spcPct val="90000"/>
              </a:lnSpc>
              <a:buNone/>
            </a:pPr>
            <a:r>
              <a:rPr lang="pt-PT" sz="2800"/>
              <a:t>No final destas sessões, os delegados serão capazes de:</a:t>
            </a:r>
          </a:p>
          <a:p>
            <a:pPr eaLnBrk="1" hangingPunct="1">
              <a:lnSpc>
                <a:spcPct val="80000"/>
              </a:lnSpc>
            </a:pPr>
            <a:r>
              <a:rPr lang="pt-PT" sz="2800"/>
              <a:t>Preparar adequadamente</a:t>
            </a:r>
          </a:p>
          <a:p>
            <a:pPr eaLnBrk="1" hangingPunct="1">
              <a:lnSpc>
                <a:spcPct val="80000"/>
              </a:lnSpc>
            </a:pPr>
            <a:r>
              <a:rPr lang="pt-PT" sz="2800"/>
              <a:t>Aplicar técnicas de leitura e demonstração variadas</a:t>
            </a:r>
          </a:p>
          <a:p>
            <a:pPr eaLnBrk="1" hangingPunct="1">
              <a:lnSpc>
                <a:spcPct val="80000"/>
              </a:lnSpc>
            </a:pPr>
            <a:r>
              <a:rPr lang="pt-PT" sz="2800"/>
              <a:t>Utilizar a melhor prática para pesquisar e conceber conteúdo (KIS)</a:t>
            </a:r>
          </a:p>
          <a:p>
            <a:pPr eaLnBrk="1" hangingPunct="1">
              <a:lnSpc>
                <a:spcPct val="80000"/>
              </a:lnSpc>
            </a:pPr>
            <a:r>
              <a:rPr lang="pt-PT" sz="2800">
                <a:solidFill>
                  <a:srgbClr val="000000"/>
                </a:solidFill>
              </a:rPr>
              <a:t>Identificar os estilos de personalidade da audiência que possam influenciar a apresentação da formação</a:t>
            </a:r>
          </a:p>
          <a:p>
            <a:pPr eaLnBrk="1" hangingPunct="1">
              <a:lnSpc>
                <a:spcPct val="80000"/>
              </a:lnSpc>
            </a:pPr>
            <a:r>
              <a:rPr lang="pt-PT" sz="2800">
                <a:solidFill>
                  <a:srgbClr val="000000"/>
                </a:solidFill>
              </a:rPr>
              <a:t>Demonstrar a utilização lógica da estrutura do curso</a:t>
            </a:r>
          </a:p>
          <a:p>
            <a:pPr eaLnBrk="1" hangingPunct="1">
              <a:lnSpc>
                <a:spcPct val="80000"/>
              </a:lnSpc>
              <a:buFont typeface="Wingdings" pitchFamily="2" charset="2"/>
              <a:buNone/>
            </a:pPr>
            <a:endParaRPr lang="en-GB" sz="2800" dirty="0"/>
          </a:p>
        </p:txBody>
      </p:sp>
      <p:pic>
        <p:nvPicPr>
          <p:cNvPr id="6" name="Picture 5"/>
          <p:cNvPicPr>
            <a:picLocks noChangeAspect="1"/>
          </p:cNvPicPr>
          <p:nvPr/>
        </p:nvPicPr>
        <p:blipFill>
          <a:blip r:embed="rId3"/>
          <a:stretch>
            <a:fillRect/>
          </a:stretch>
        </p:blipFill>
        <p:spPr>
          <a:xfrm>
            <a:off x="6381927" y="5013176"/>
            <a:ext cx="2772276" cy="1844824"/>
          </a:xfrm>
          <a:prstGeom prst="rect">
            <a:avLst/>
          </a:prstGeom>
        </p:spPr>
      </p:pic>
    </p:spTree>
    <p:extLst>
      <p:ext uri="{BB962C8B-B14F-4D97-AF65-F5344CB8AC3E}">
        <p14:creationId xmlns:p14="http://schemas.microsoft.com/office/powerpoint/2010/main" val="31310143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00063" y="428625"/>
            <a:ext cx="8229600" cy="1056159"/>
          </a:xfrm>
          <a:noFill/>
        </p:spPr>
        <p:txBody>
          <a:bodyPr/>
          <a:lstStyle/>
          <a:p>
            <a:pPr eaLnBrk="1" hangingPunct="1"/>
            <a:r>
              <a:rPr lang="pt-PT" b="1"/>
              <a:t>Os Sete passos para o sucesso:</a:t>
            </a:r>
          </a:p>
        </p:txBody>
      </p:sp>
      <p:sp>
        <p:nvSpPr>
          <p:cNvPr id="28675" name="Rectangle 3"/>
          <p:cNvSpPr>
            <a:spLocks noGrp="1" noChangeArrowheads="1"/>
          </p:cNvSpPr>
          <p:nvPr>
            <p:ph sz="half" idx="1"/>
          </p:nvPr>
        </p:nvSpPr>
        <p:spPr/>
        <p:txBody>
          <a:bodyPr/>
          <a:lstStyle/>
          <a:p>
            <a:pPr marL="533400" indent="-533400" eaLnBrk="1" hangingPunct="1"/>
            <a:r>
              <a:rPr lang="pt-PT" sz="4000" b="1">
                <a:solidFill>
                  <a:srgbClr val="FF3300"/>
                </a:solidFill>
              </a:rPr>
              <a:t>Planeamento</a:t>
            </a:r>
          </a:p>
          <a:p>
            <a:pPr marL="533400" indent="-533400" eaLnBrk="1" hangingPunct="1"/>
            <a:r>
              <a:rPr lang="pt-PT" sz="3600"/>
              <a:t>Investigação</a:t>
            </a:r>
          </a:p>
          <a:p>
            <a:pPr marL="533400" indent="-533400" eaLnBrk="1" hangingPunct="1"/>
            <a:r>
              <a:rPr lang="pt-PT" sz="3600"/>
              <a:t>Estrutura</a:t>
            </a:r>
          </a:p>
          <a:p>
            <a:pPr marL="533400" indent="-533400" eaLnBrk="1" hangingPunct="1"/>
            <a:r>
              <a:rPr lang="pt-PT" sz="3600"/>
              <a:t>Conteúdo</a:t>
            </a:r>
          </a:p>
        </p:txBody>
      </p:sp>
      <p:sp>
        <p:nvSpPr>
          <p:cNvPr id="28676" name="Rectangle 4"/>
          <p:cNvSpPr>
            <a:spLocks noGrp="1" noChangeArrowheads="1"/>
          </p:cNvSpPr>
          <p:nvPr>
            <p:ph sz="half" idx="2"/>
          </p:nvPr>
        </p:nvSpPr>
        <p:spPr>
          <a:xfrm>
            <a:off x="4648200" y="1981200"/>
            <a:ext cx="4892675" cy="3886200"/>
          </a:xfrm>
        </p:spPr>
        <p:txBody>
          <a:bodyPr/>
          <a:lstStyle/>
          <a:p>
            <a:pPr marL="533400" indent="-533400" eaLnBrk="1" hangingPunct="1"/>
            <a:r>
              <a:rPr lang="pt-PT" sz="3600"/>
              <a:t>Imagem</a:t>
            </a:r>
          </a:p>
          <a:p>
            <a:pPr marL="533400" indent="-533400" eaLnBrk="1" hangingPunct="1"/>
            <a:r>
              <a:rPr lang="pt-PT" sz="3600"/>
              <a:t>Ensaiar</a:t>
            </a:r>
          </a:p>
          <a:p>
            <a:pPr marL="533400" indent="-533400" eaLnBrk="1" hangingPunct="1"/>
            <a:r>
              <a:rPr lang="pt-PT" sz="3600"/>
              <a:t>Ensaiar novamente!</a:t>
            </a:r>
          </a:p>
        </p:txBody>
      </p:sp>
      <p:pic>
        <p:nvPicPr>
          <p:cNvPr id="5" name="Picture 4"/>
          <p:cNvPicPr>
            <a:picLocks noChangeAspect="1"/>
          </p:cNvPicPr>
          <p:nvPr/>
        </p:nvPicPr>
        <p:blipFill>
          <a:blip r:embed="rId3"/>
          <a:stretch>
            <a:fillRect/>
          </a:stretch>
        </p:blipFill>
        <p:spPr>
          <a:xfrm>
            <a:off x="7411020" y="4365104"/>
            <a:ext cx="1732980" cy="2492896"/>
          </a:xfrm>
          <a:prstGeom prst="rect">
            <a:avLst/>
          </a:prstGeom>
        </p:spPr>
      </p:pic>
    </p:spTree>
    <p:extLst>
      <p:ext uri="{BB962C8B-B14F-4D97-AF65-F5344CB8AC3E}">
        <p14:creationId xmlns:p14="http://schemas.microsoft.com/office/powerpoint/2010/main" val="1527798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pt-PT" b="1"/>
              <a:t>Planeamento</a:t>
            </a:r>
          </a:p>
        </p:txBody>
      </p:sp>
      <p:sp>
        <p:nvSpPr>
          <p:cNvPr id="5" name="Rectangle 3"/>
          <p:cNvSpPr>
            <a:spLocks noGrp="1" noChangeArrowheads="1"/>
          </p:cNvSpPr>
          <p:nvPr>
            <p:ph idx="1"/>
          </p:nvPr>
        </p:nvSpPr>
        <p:spPr>
          <a:xfrm>
            <a:off x="457200" y="1063277"/>
            <a:ext cx="8229600" cy="4525963"/>
          </a:xfrm>
        </p:spPr>
        <p:txBody>
          <a:bodyPr>
            <a:normAutofit/>
          </a:bodyPr>
          <a:lstStyle/>
          <a:p>
            <a:pPr marL="0" indent="0">
              <a:lnSpc>
                <a:spcPts val="3860"/>
              </a:lnSpc>
              <a:buNone/>
            </a:pPr>
            <a:r>
              <a:rPr lang="pt-PT" sz="2700" b="1" dirty="0"/>
              <a:t>Considerações</a:t>
            </a:r>
          </a:p>
          <a:p>
            <a:pPr eaLnBrk="1" hangingPunct="1">
              <a:lnSpc>
                <a:spcPts val="3860"/>
              </a:lnSpc>
            </a:pPr>
            <a:r>
              <a:rPr lang="pt-PT" sz="2700" dirty="0"/>
              <a:t>Tem exemplos relevantes relacionados com o trabalho?</a:t>
            </a:r>
          </a:p>
          <a:p>
            <a:pPr eaLnBrk="1" hangingPunct="1">
              <a:lnSpc>
                <a:spcPts val="3860"/>
              </a:lnSpc>
            </a:pPr>
            <a:r>
              <a:rPr lang="pt-PT" sz="2700" dirty="0"/>
              <a:t>Irá precisar de tempo para escrever os materiais do curso?</a:t>
            </a:r>
          </a:p>
          <a:p>
            <a:pPr eaLnBrk="1" hangingPunct="1">
              <a:lnSpc>
                <a:spcPts val="3860"/>
              </a:lnSpc>
            </a:pPr>
            <a:r>
              <a:rPr lang="pt-PT" sz="2700" dirty="0"/>
              <a:t>As informações que tem são relevante para o seu estilo de formação?</a:t>
            </a:r>
          </a:p>
          <a:p>
            <a:pPr eaLnBrk="1" hangingPunct="1">
              <a:lnSpc>
                <a:spcPts val="3860"/>
              </a:lnSpc>
            </a:pPr>
            <a:r>
              <a:rPr lang="pt-PT" sz="2700" dirty="0"/>
              <a:t>Importância dos objetivos de aprendizagem!</a:t>
            </a:r>
          </a:p>
          <a:p>
            <a:pPr eaLnBrk="1" hangingPunct="1">
              <a:lnSpc>
                <a:spcPts val="3860"/>
              </a:lnSpc>
              <a:buFont typeface="Wingdings" pitchFamily="2" charset="2"/>
              <a:buNone/>
            </a:pPr>
            <a:endParaRPr lang="en-GB" sz="2700" dirty="0"/>
          </a:p>
        </p:txBody>
      </p:sp>
      <p:pic>
        <p:nvPicPr>
          <p:cNvPr id="2" name="Picture 1"/>
          <p:cNvPicPr>
            <a:picLocks noChangeAspect="1"/>
          </p:cNvPicPr>
          <p:nvPr/>
        </p:nvPicPr>
        <p:blipFill>
          <a:blip r:embed="rId3"/>
          <a:stretch>
            <a:fillRect/>
          </a:stretch>
        </p:blipFill>
        <p:spPr>
          <a:xfrm>
            <a:off x="286001" y="5013176"/>
            <a:ext cx="2629815" cy="1583349"/>
          </a:xfrm>
          <a:prstGeom prst="rect">
            <a:avLst/>
          </a:prstGeom>
        </p:spPr>
      </p:pic>
    </p:spTree>
    <p:extLst>
      <p:ext uri="{BB962C8B-B14F-4D97-AF65-F5344CB8AC3E}">
        <p14:creationId xmlns:p14="http://schemas.microsoft.com/office/powerpoint/2010/main" val="4017716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pt-PT" b="1"/>
              <a:t>Planeamento</a:t>
            </a:r>
          </a:p>
        </p:txBody>
      </p:sp>
      <p:sp>
        <p:nvSpPr>
          <p:cNvPr id="5" name="Rectangle 3"/>
          <p:cNvSpPr>
            <a:spLocks noGrp="1" noChangeArrowheads="1"/>
          </p:cNvSpPr>
          <p:nvPr>
            <p:ph idx="1"/>
          </p:nvPr>
        </p:nvSpPr>
        <p:spPr/>
        <p:txBody>
          <a:bodyPr>
            <a:normAutofit/>
          </a:bodyPr>
          <a:lstStyle/>
          <a:p>
            <a:pPr marL="0" indent="0">
              <a:lnSpc>
                <a:spcPct val="90000"/>
              </a:lnSpc>
              <a:buNone/>
            </a:pPr>
            <a:r>
              <a:rPr lang="pt-PT" sz="2400" b="1" dirty="0"/>
              <a:t>O que é necessário</a:t>
            </a:r>
          </a:p>
          <a:p>
            <a:pPr eaLnBrk="1" hangingPunct="1"/>
            <a:r>
              <a:rPr lang="pt-PT" sz="2400" dirty="0"/>
              <a:t>Muito tempo (para preparar e ensaiar)</a:t>
            </a:r>
          </a:p>
          <a:p>
            <a:pPr eaLnBrk="1" hangingPunct="1"/>
            <a:r>
              <a:rPr lang="pt-PT" sz="2400" dirty="0"/>
              <a:t>Planeie como vai realizar a formação (mudanças incorporadas)</a:t>
            </a:r>
          </a:p>
          <a:p>
            <a:pPr eaLnBrk="1" hangingPunct="1"/>
            <a:r>
              <a:rPr lang="pt-PT" sz="2400" dirty="0"/>
              <a:t>Pense na disposição da sala</a:t>
            </a:r>
          </a:p>
          <a:p>
            <a:pPr eaLnBrk="1" hangingPunct="1"/>
            <a:r>
              <a:rPr lang="pt-PT" sz="2400" dirty="0"/>
              <a:t>Planeie intervalos regulares para manter as pessoas atentas</a:t>
            </a:r>
          </a:p>
          <a:p>
            <a:pPr eaLnBrk="1" hangingPunct="1"/>
            <a:r>
              <a:rPr lang="pt-PT" sz="2400" dirty="0"/>
              <a:t>Não conte apenas com a palestra como método</a:t>
            </a:r>
          </a:p>
          <a:p>
            <a:pPr eaLnBrk="1" hangingPunct="1">
              <a:lnSpc>
                <a:spcPct val="80000"/>
              </a:lnSpc>
              <a:buFont typeface="Wingdings" pitchFamily="2" charset="2"/>
              <a:buNone/>
            </a:pPr>
            <a:endParaRPr lang="en-GB" sz="2400" dirty="0"/>
          </a:p>
        </p:txBody>
      </p:sp>
      <p:pic>
        <p:nvPicPr>
          <p:cNvPr id="6" name="Picture 5"/>
          <p:cNvPicPr>
            <a:picLocks noChangeAspect="1"/>
          </p:cNvPicPr>
          <p:nvPr/>
        </p:nvPicPr>
        <p:blipFill>
          <a:blip r:embed="rId3"/>
          <a:stretch>
            <a:fillRect/>
          </a:stretch>
        </p:blipFill>
        <p:spPr>
          <a:xfrm>
            <a:off x="6012160" y="4725144"/>
            <a:ext cx="2954288" cy="1858174"/>
          </a:xfrm>
          <a:prstGeom prst="rect">
            <a:avLst/>
          </a:prstGeom>
        </p:spPr>
      </p:pic>
    </p:spTree>
    <p:extLst>
      <p:ext uri="{BB962C8B-B14F-4D97-AF65-F5344CB8AC3E}">
        <p14:creationId xmlns:p14="http://schemas.microsoft.com/office/powerpoint/2010/main" val="2350197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71500" y="357188"/>
            <a:ext cx="8229600" cy="1371600"/>
          </a:xfrm>
          <a:noFill/>
        </p:spPr>
        <p:txBody>
          <a:bodyPr/>
          <a:lstStyle/>
          <a:p>
            <a:pPr eaLnBrk="1" hangingPunct="1"/>
            <a:r>
              <a:rPr lang="pt-PT"/>
              <a:t>PPPPPPPreparação</a:t>
            </a:r>
          </a:p>
        </p:txBody>
      </p:sp>
      <p:sp>
        <p:nvSpPr>
          <p:cNvPr id="29701" name="Rectangle 4"/>
          <p:cNvSpPr>
            <a:spLocks noChangeArrowheads="1"/>
          </p:cNvSpPr>
          <p:nvPr/>
        </p:nvSpPr>
        <p:spPr bwMode="auto">
          <a:xfrm>
            <a:off x="1001713" y="2276475"/>
            <a:ext cx="7138987" cy="511175"/>
          </a:xfrm>
          <a:prstGeom prst="rect">
            <a:avLst/>
          </a:prstGeom>
          <a:noFill/>
          <a:ln w="9525">
            <a:noFill/>
            <a:miter lim="800000"/>
            <a:headEnd/>
            <a:tailEnd/>
          </a:ln>
        </p:spPr>
        <p:txBody>
          <a:bodyPr lIns="92075" tIns="46038" rIns="92075" bIns="46038"/>
          <a:lstStyle/>
          <a:p>
            <a:pPr marL="457200" indent="-457200" eaLnBrk="1" hangingPunct="1">
              <a:lnSpc>
                <a:spcPct val="90000"/>
              </a:lnSpc>
              <a:spcBef>
                <a:spcPct val="20000"/>
              </a:spcBef>
              <a:buSzPct val="75000"/>
              <a:buFont typeface="Wingdings" charset="2"/>
              <a:buChar char="§"/>
            </a:pPr>
            <a:r>
              <a:rPr lang="pt-PT" sz="2800"/>
              <a:t>Planeamento</a:t>
            </a:r>
          </a:p>
        </p:txBody>
      </p:sp>
      <p:sp>
        <p:nvSpPr>
          <p:cNvPr id="29702" name="Rectangle 5"/>
          <p:cNvSpPr>
            <a:spLocks noChangeArrowheads="1"/>
          </p:cNvSpPr>
          <p:nvPr/>
        </p:nvSpPr>
        <p:spPr bwMode="auto">
          <a:xfrm>
            <a:off x="1001713" y="2917825"/>
            <a:ext cx="7138987" cy="511175"/>
          </a:xfrm>
          <a:prstGeom prst="rect">
            <a:avLst/>
          </a:prstGeom>
          <a:noFill/>
          <a:ln w="9525">
            <a:noFill/>
            <a:miter lim="800000"/>
            <a:headEnd/>
            <a:tailEnd/>
          </a:ln>
        </p:spPr>
        <p:txBody>
          <a:bodyPr lIns="92075" tIns="46038" rIns="92075" bIns="46038"/>
          <a:lstStyle/>
          <a:p>
            <a:pPr marL="457200" indent="-457200" eaLnBrk="1" hangingPunct="1">
              <a:lnSpc>
                <a:spcPct val="90000"/>
              </a:lnSpc>
              <a:spcBef>
                <a:spcPct val="20000"/>
              </a:spcBef>
              <a:buSzPct val="75000"/>
              <a:buFont typeface="Wingdings" charset="2"/>
              <a:buChar char="§"/>
            </a:pPr>
            <a:r>
              <a:rPr lang="pt-PT" sz="2800"/>
              <a:t>Adequada</a:t>
            </a:r>
          </a:p>
        </p:txBody>
      </p:sp>
      <p:sp>
        <p:nvSpPr>
          <p:cNvPr id="29703" name="Rectangle 6"/>
          <p:cNvSpPr>
            <a:spLocks noChangeArrowheads="1"/>
          </p:cNvSpPr>
          <p:nvPr/>
        </p:nvSpPr>
        <p:spPr bwMode="auto">
          <a:xfrm>
            <a:off x="1001713" y="3573463"/>
            <a:ext cx="7138987" cy="511175"/>
          </a:xfrm>
          <a:prstGeom prst="rect">
            <a:avLst/>
          </a:prstGeom>
          <a:noFill/>
          <a:ln w="9525">
            <a:noFill/>
            <a:miter lim="800000"/>
            <a:headEnd/>
            <a:tailEnd/>
          </a:ln>
        </p:spPr>
        <p:txBody>
          <a:bodyPr lIns="92075" tIns="46038" rIns="92075" bIns="46038"/>
          <a:lstStyle/>
          <a:p>
            <a:pPr marL="457200" indent="-457200" eaLnBrk="1" hangingPunct="1">
              <a:lnSpc>
                <a:spcPct val="90000"/>
              </a:lnSpc>
              <a:spcBef>
                <a:spcPct val="20000"/>
              </a:spcBef>
              <a:buSzPct val="75000"/>
              <a:buFont typeface="Wingdings" charset="2"/>
              <a:buChar char="§"/>
            </a:pPr>
            <a:r>
              <a:rPr lang="pt-PT" sz="2800"/>
              <a:t>Previne</a:t>
            </a:r>
          </a:p>
        </p:txBody>
      </p:sp>
      <p:sp>
        <p:nvSpPr>
          <p:cNvPr id="29704" name="Rectangle 7"/>
          <p:cNvSpPr>
            <a:spLocks noChangeArrowheads="1"/>
          </p:cNvSpPr>
          <p:nvPr/>
        </p:nvSpPr>
        <p:spPr bwMode="auto">
          <a:xfrm>
            <a:off x="1001713" y="4221163"/>
            <a:ext cx="7138987" cy="511175"/>
          </a:xfrm>
          <a:prstGeom prst="rect">
            <a:avLst/>
          </a:prstGeom>
          <a:noFill/>
          <a:ln w="9525">
            <a:noFill/>
            <a:miter lim="800000"/>
            <a:headEnd/>
            <a:tailEnd/>
          </a:ln>
        </p:spPr>
        <p:txBody>
          <a:bodyPr lIns="92075" tIns="46038" rIns="92075" bIns="46038"/>
          <a:lstStyle/>
          <a:p>
            <a:pPr marL="457200" indent="-457200" eaLnBrk="1" hangingPunct="1">
              <a:lnSpc>
                <a:spcPct val="90000"/>
              </a:lnSpc>
              <a:spcBef>
                <a:spcPct val="20000"/>
              </a:spcBef>
              <a:buSzPct val="75000"/>
              <a:buFont typeface="Wingdings" charset="2"/>
              <a:buChar char="§"/>
            </a:pPr>
            <a:r>
              <a:rPr lang="pt-PT" sz="2800"/>
              <a:t>Desempenho</a:t>
            </a:r>
          </a:p>
        </p:txBody>
      </p:sp>
      <p:sp>
        <p:nvSpPr>
          <p:cNvPr id="29705" name="Rectangle 8"/>
          <p:cNvSpPr>
            <a:spLocks noChangeArrowheads="1"/>
          </p:cNvSpPr>
          <p:nvPr/>
        </p:nvSpPr>
        <p:spPr bwMode="auto">
          <a:xfrm>
            <a:off x="1001713" y="4797425"/>
            <a:ext cx="7138987" cy="511175"/>
          </a:xfrm>
          <a:prstGeom prst="rect">
            <a:avLst/>
          </a:prstGeom>
          <a:noFill/>
          <a:ln w="9525">
            <a:noFill/>
            <a:miter lim="800000"/>
            <a:headEnd/>
            <a:tailEnd/>
          </a:ln>
        </p:spPr>
        <p:txBody>
          <a:bodyPr lIns="92075" tIns="46038" rIns="92075" bIns="46038"/>
          <a:lstStyle/>
          <a:p>
            <a:pPr marL="457200" indent="-457200" eaLnBrk="1" hangingPunct="1">
              <a:lnSpc>
                <a:spcPct val="90000"/>
              </a:lnSpc>
              <a:spcBef>
                <a:spcPct val="20000"/>
              </a:spcBef>
              <a:buSzPct val="75000"/>
              <a:buFont typeface="Wingdings" charset="2"/>
              <a:buChar char="§"/>
            </a:pPr>
            <a:r>
              <a:rPr lang="pt-PT" sz="2800"/>
              <a:t>Lamentavelmente</a:t>
            </a:r>
          </a:p>
        </p:txBody>
      </p:sp>
      <p:sp>
        <p:nvSpPr>
          <p:cNvPr id="29706" name="Rectangle 9"/>
          <p:cNvSpPr>
            <a:spLocks noChangeArrowheads="1"/>
          </p:cNvSpPr>
          <p:nvPr/>
        </p:nvSpPr>
        <p:spPr bwMode="auto">
          <a:xfrm>
            <a:off x="1001713" y="5445125"/>
            <a:ext cx="7138987" cy="511175"/>
          </a:xfrm>
          <a:prstGeom prst="rect">
            <a:avLst/>
          </a:prstGeom>
          <a:noFill/>
          <a:ln w="9525">
            <a:noFill/>
            <a:miter lim="800000"/>
            <a:headEnd/>
            <a:tailEnd/>
          </a:ln>
        </p:spPr>
        <p:txBody>
          <a:bodyPr lIns="92075" tIns="46038" rIns="92075" bIns="46038"/>
          <a:lstStyle/>
          <a:p>
            <a:pPr marL="457200" indent="-457200" eaLnBrk="1" hangingPunct="1">
              <a:lnSpc>
                <a:spcPct val="90000"/>
              </a:lnSpc>
              <a:spcBef>
                <a:spcPct val="20000"/>
              </a:spcBef>
              <a:buSzPct val="75000"/>
              <a:buFont typeface="Wingdings" charset="2"/>
              <a:buChar char="§"/>
            </a:pPr>
            <a:r>
              <a:rPr lang="pt-PT" sz="2800"/>
              <a:t>Fraco</a:t>
            </a:r>
          </a:p>
        </p:txBody>
      </p:sp>
      <p:pic>
        <p:nvPicPr>
          <p:cNvPr id="29707" name="Picture 13" descr="C:\Users\Tracey\AppData\Local\Microsoft\Windows\Temporary Internet Files\Content.IE5\31IVOTKD\MCj04339040000[1].png"/>
          <p:cNvPicPr>
            <a:picLocks noChangeAspect="1" noChangeArrowheads="1"/>
          </p:cNvPicPr>
          <p:nvPr/>
        </p:nvPicPr>
        <p:blipFill>
          <a:blip r:embed="rId3" cstate="print"/>
          <a:srcRect/>
          <a:stretch>
            <a:fillRect/>
          </a:stretch>
        </p:blipFill>
        <p:spPr bwMode="auto">
          <a:xfrm>
            <a:off x="5143500" y="2071688"/>
            <a:ext cx="3214688" cy="3214687"/>
          </a:xfrm>
          <a:prstGeom prst="rect">
            <a:avLst/>
          </a:prstGeom>
          <a:noFill/>
          <a:ln w="9525">
            <a:noFill/>
            <a:miter lim="800000"/>
            <a:headEnd/>
            <a:tailEnd/>
          </a:ln>
        </p:spPr>
      </p:pic>
      <p:sp>
        <p:nvSpPr>
          <p:cNvPr id="12" name="Rectangle 4"/>
          <p:cNvSpPr>
            <a:spLocks noChangeArrowheads="1"/>
          </p:cNvSpPr>
          <p:nvPr/>
        </p:nvSpPr>
        <p:spPr bwMode="auto">
          <a:xfrm>
            <a:off x="995207" y="1701917"/>
            <a:ext cx="7138987" cy="511175"/>
          </a:xfrm>
          <a:prstGeom prst="rect">
            <a:avLst/>
          </a:prstGeom>
          <a:noFill/>
          <a:ln w="9525">
            <a:noFill/>
            <a:miter lim="800000"/>
            <a:headEnd/>
            <a:tailEnd/>
          </a:ln>
        </p:spPr>
        <p:txBody>
          <a:bodyPr lIns="92075" tIns="46038" rIns="92075" bIns="46038"/>
          <a:lstStyle/>
          <a:p>
            <a:pPr marL="457200" indent="-457200" eaLnBrk="1" hangingPunct="1">
              <a:lnSpc>
                <a:spcPct val="90000"/>
              </a:lnSpc>
              <a:spcBef>
                <a:spcPct val="20000"/>
              </a:spcBef>
              <a:buSzPct val="75000"/>
              <a:buFont typeface="Wingdings" charset="2"/>
              <a:buChar char="§"/>
            </a:pPr>
            <a:r>
              <a:rPr lang="pt-PT" sz="2800"/>
              <a:t>Preparação</a:t>
            </a:r>
          </a:p>
        </p:txBody>
      </p:sp>
    </p:spTree>
    <p:extLst>
      <p:ext uri="{BB962C8B-B14F-4D97-AF65-F5344CB8AC3E}">
        <p14:creationId xmlns:p14="http://schemas.microsoft.com/office/powerpoint/2010/main" val="3383136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pt-PT" b="1"/>
              <a:t>Meios</a:t>
            </a:r>
          </a:p>
        </p:txBody>
      </p:sp>
      <p:sp>
        <p:nvSpPr>
          <p:cNvPr id="3" name="Content Placeholder 2"/>
          <p:cNvSpPr>
            <a:spLocks noGrp="1"/>
          </p:cNvSpPr>
          <p:nvPr>
            <p:ph idx="1"/>
          </p:nvPr>
        </p:nvSpPr>
        <p:spPr/>
        <p:txBody>
          <a:bodyPr/>
          <a:lstStyle/>
          <a:p>
            <a:r>
              <a:rPr lang="pt-PT"/>
              <a:t>Exercícios de discussão</a:t>
            </a:r>
          </a:p>
          <a:p>
            <a:r>
              <a:rPr lang="pt-PT"/>
              <a:t>Cartões de escolha múltipla</a:t>
            </a:r>
          </a:p>
          <a:p>
            <a:r>
              <a:rPr lang="pt-PT"/>
              <a:t>Instrução dos pontos principais</a:t>
            </a:r>
          </a:p>
          <a:p>
            <a:r>
              <a:rPr lang="pt-PT"/>
              <a:t>Fichas de apoio</a:t>
            </a:r>
          </a:p>
          <a:p>
            <a:r>
              <a:rPr lang="pt-PT"/>
              <a:t>PowerPoint</a:t>
            </a:r>
          </a:p>
          <a:p>
            <a:r>
              <a:rPr lang="pt-PT"/>
              <a:t>Demonstração </a:t>
            </a:r>
          </a:p>
        </p:txBody>
      </p:sp>
    </p:spTree>
    <p:extLst>
      <p:ext uri="{BB962C8B-B14F-4D97-AF65-F5344CB8AC3E}">
        <p14:creationId xmlns:p14="http://schemas.microsoft.com/office/powerpoint/2010/main" val="157306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23528" y="404664"/>
            <a:ext cx="8229600" cy="792063"/>
          </a:xfrm>
          <a:noFill/>
        </p:spPr>
        <p:txBody>
          <a:bodyPr/>
          <a:lstStyle/>
          <a:p>
            <a:pPr eaLnBrk="1" hangingPunct="1"/>
            <a:r>
              <a:rPr lang="pt-PT" b="1"/>
              <a:t>Disposição do quarto</a:t>
            </a:r>
          </a:p>
        </p:txBody>
      </p:sp>
      <p:pic>
        <p:nvPicPr>
          <p:cNvPr id="30724" name="Picture 3"/>
          <p:cNvPicPr>
            <a:picLocks noChangeArrowheads="1"/>
          </p:cNvPicPr>
          <p:nvPr/>
        </p:nvPicPr>
        <p:blipFill>
          <a:blip r:embed="rId3" cstate="print"/>
          <a:srcRect/>
          <a:stretch>
            <a:fillRect/>
          </a:stretch>
        </p:blipFill>
        <p:spPr bwMode="auto">
          <a:xfrm>
            <a:off x="1835150" y="1628775"/>
            <a:ext cx="5545138" cy="4537075"/>
          </a:xfrm>
          <a:prstGeom prst="rect">
            <a:avLst/>
          </a:prstGeom>
          <a:noFill/>
          <a:ln w="9525">
            <a:noFill/>
            <a:miter lim="800000"/>
            <a:headEnd/>
            <a:tailEnd/>
          </a:ln>
        </p:spPr>
      </p:pic>
      <p:sp>
        <p:nvSpPr>
          <p:cNvPr id="30725" name="Rectangle 4"/>
          <p:cNvSpPr>
            <a:spLocks noChangeArrowheads="1"/>
          </p:cNvSpPr>
          <p:nvPr/>
        </p:nvSpPr>
        <p:spPr bwMode="auto">
          <a:xfrm>
            <a:off x="4356100" y="4797425"/>
            <a:ext cx="431800" cy="719138"/>
          </a:xfrm>
          <a:prstGeom prst="rect">
            <a:avLst/>
          </a:prstGeom>
          <a:noFill/>
          <a:ln w="12700">
            <a:solidFill>
              <a:schemeClr val="tx1"/>
            </a:solidFill>
            <a:miter lim="800000"/>
            <a:headEnd type="none" w="sm" len="sm"/>
            <a:tailEnd type="none" w="sm" len="sm"/>
          </a:ln>
        </p:spPr>
        <p:txBody>
          <a:bodyPr wrap="none" anchor="ctr"/>
          <a:lstStyle/>
          <a:p>
            <a:endParaRPr lang="en-US"/>
          </a:p>
        </p:txBody>
      </p:sp>
      <p:sp>
        <p:nvSpPr>
          <p:cNvPr id="30726" name="Oval 5"/>
          <p:cNvSpPr>
            <a:spLocks noChangeArrowheads="1"/>
          </p:cNvSpPr>
          <p:nvPr/>
        </p:nvSpPr>
        <p:spPr bwMode="auto">
          <a:xfrm>
            <a:off x="4211638" y="4941888"/>
            <a:ext cx="73025" cy="71437"/>
          </a:xfrm>
          <a:prstGeom prst="ellipse">
            <a:avLst/>
          </a:prstGeom>
          <a:noFill/>
          <a:ln w="12700">
            <a:solidFill>
              <a:schemeClr val="tx1"/>
            </a:solidFill>
            <a:round/>
            <a:headEnd type="none" w="sm" len="sm"/>
            <a:tailEnd type="none" w="sm" len="sm"/>
          </a:ln>
        </p:spPr>
        <p:txBody>
          <a:bodyPr wrap="none" anchor="ctr"/>
          <a:lstStyle/>
          <a:p>
            <a:endParaRPr lang="en-US"/>
          </a:p>
        </p:txBody>
      </p:sp>
      <p:sp>
        <p:nvSpPr>
          <p:cNvPr id="30727" name="Oval 6"/>
          <p:cNvSpPr>
            <a:spLocks noChangeArrowheads="1"/>
          </p:cNvSpPr>
          <p:nvPr/>
        </p:nvSpPr>
        <p:spPr bwMode="auto">
          <a:xfrm>
            <a:off x="4211638" y="5157788"/>
            <a:ext cx="73025" cy="71437"/>
          </a:xfrm>
          <a:prstGeom prst="ellipse">
            <a:avLst/>
          </a:prstGeom>
          <a:noFill/>
          <a:ln w="12700">
            <a:solidFill>
              <a:schemeClr val="tx1"/>
            </a:solidFill>
            <a:round/>
            <a:headEnd type="none" w="sm" len="sm"/>
            <a:tailEnd type="none" w="sm" len="sm"/>
          </a:ln>
        </p:spPr>
        <p:txBody>
          <a:bodyPr wrap="none" anchor="ctr"/>
          <a:lstStyle/>
          <a:p>
            <a:endParaRPr lang="en-US"/>
          </a:p>
        </p:txBody>
      </p:sp>
      <p:sp>
        <p:nvSpPr>
          <p:cNvPr id="30728" name="Oval 7"/>
          <p:cNvSpPr>
            <a:spLocks noChangeArrowheads="1"/>
          </p:cNvSpPr>
          <p:nvPr/>
        </p:nvSpPr>
        <p:spPr bwMode="auto">
          <a:xfrm>
            <a:off x="4211638" y="5373688"/>
            <a:ext cx="73025" cy="71437"/>
          </a:xfrm>
          <a:prstGeom prst="ellipse">
            <a:avLst/>
          </a:prstGeom>
          <a:noFill/>
          <a:ln w="12700">
            <a:solidFill>
              <a:schemeClr val="tx1"/>
            </a:solidFill>
            <a:round/>
            <a:headEnd type="none" w="sm" len="sm"/>
            <a:tailEnd type="none" w="sm" len="sm"/>
          </a:ln>
        </p:spPr>
        <p:txBody>
          <a:bodyPr wrap="none" anchor="ctr"/>
          <a:lstStyle/>
          <a:p>
            <a:endParaRPr lang="en-US"/>
          </a:p>
        </p:txBody>
      </p:sp>
      <p:sp>
        <p:nvSpPr>
          <p:cNvPr id="30729" name="Oval 8"/>
          <p:cNvSpPr>
            <a:spLocks noChangeArrowheads="1"/>
          </p:cNvSpPr>
          <p:nvPr/>
        </p:nvSpPr>
        <p:spPr bwMode="auto">
          <a:xfrm>
            <a:off x="4427538" y="5589588"/>
            <a:ext cx="73025" cy="71437"/>
          </a:xfrm>
          <a:prstGeom prst="ellipse">
            <a:avLst/>
          </a:prstGeom>
          <a:noFill/>
          <a:ln w="12700">
            <a:solidFill>
              <a:schemeClr val="tx1"/>
            </a:solidFill>
            <a:round/>
            <a:headEnd type="none" w="sm" len="sm"/>
            <a:tailEnd type="none" w="sm" len="sm"/>
          </a:ln>
        </p:spPr>
        <p:txBody>
          <a:bodyPr wrap="none" anchor="ctr"/>
          <a:lstStyle/>
          <a:p>
            <a:endParaRPr lang="en-US"/>
          </a:p>
        </p:txBody>
      </p:sp>
      <p:sp>
        <p:nvSpPr>
          <p:cNvPr id="30730" name="Oval 9"/>
          <p:cNvSpPr>
            <a:spLocks noChangeArrowheads="1"/>
          </p:cNvSpPr>
          <p:nvPr/>
        </p:nvSpPr>
        <p:spPr bwMode="auto">
          <a:xfrm>
            <a:off x="4716463" y="5589588"/>
            <a:ext cx="73025" cy="71437"/>
          </a:xfrm>
          <a:prstGeom prst="ellipse">
            <a:avLst/>
          </a:prstGeom>
          <a:noFill/>
          <a:ln w="12700">
            <a:solidFill>
              <a:schemeClr val="tx1"/>
            </a:solidFill>
            <a:round/>
            <a:headEnd type="none" w="sm" len="sm"/>
            <a:tailEnd type="none" w="sm" len="sm"/>
          </a:ln>
        </p:spPr>
        <p:txBody>
          <a:bodyPr wrap="none" anchor="ctr"/>
          <a:lstStyle/>
          <a:p>
            <a:endParaRPr lang="en-US"/>
          </a:p>
        </p:txBody>
      </p:sp>
      <p:sp>
        <p:nvSpPr>
          <p:cNvPr id="30731" name="Oval 16"/>
          <p:cNvSpPr>
            <a:spLocks noChangeArrowheads="1"/>
          </p:cNvSpPr>
          <p:nvPr/>
        </p:nvSpPr>
        <p:spPr bwMode="auto">
          <a:xfrm>
            <a:off x="4859338" y="4941888"/>
            <a:ext cx="73025" cy="71437"/>
          </a:xfrm>
          <a:prstGeom prst="ellipse">
            <a:avLst/>
          </a:prstGeom>
          <a:noFill/>
          <a:ln w="12700">
            <a:solidFill>
              <a:schemeClr val="tx1"/>
            </a:solidFill>
            <a:round/>
            <a:headEnd type="none" w="sm" len="sm"/>
            <a:tailEnd type="none" w="sm" len="sm"/>
          </a:ln>
        </p:spPr>
        <p:txBody>
          <a:bodyPr wrap="none" anchor="ctr"/>
          <a:lstStyle/>
          <a:p>
            <a:endParaRPr lang="en-US"/>
          </a:p>
        </p:txBody>
      </p:sp>
      <p:sp>
        <p:nvSpPr>
          <p:cNvPr id="30732" name="Oval 20"/>
          <p:cNvSpPr>
            <a:spLocks noChangeArrowheads="1"/>
          </p:cNvSpPr>
          <p:nvPr/>
        </p:nvSpPr>
        <p:spPr bwMode="auto">
          <a:xfrm>
            <a:off x="4859338" y="5373688"/>
            <a:ext cx="73025" cy="71437"/>
          </a:xfrm>
          <a:prstGeom prst="ellipse">
            <a:avLst/>
          </a:prstGeom>
          <a:noFill/>
          <a:ln w="12700">
            <a:solidFill>
              <a:schemeClr val="tx1"/>
            </a:solidFill>
            <a:round/>
            <a:headEnd type="none" w="sm" len="sm"/>
            <a:tailEnd type="none" w="sm" len="sm"/>
          </a:ln>
        </p:spPr>
        <p:txBody>
          <a:bodyPr wrap="none" anchor="ctr"/>
          <a:lstStyle/>
          <a:p>
            <a:endParaRPr lang="en-US"/>
          </a:p>
        </p:txBody>
      </p:sp>
      <p:sp>
        <p:nvSpPr>
          <p:cNvPr id="30733" name="Oval 22"/>
          <p:cNvSpPr>
            <a:spLocks noChangeArrowheads="1"/>
          </p:cNvSpPr>
          <p:nvPr/>
        </p:nvSpPr>
        <p:spPr bwMode="auto">
          <a:xfrm>
            <a:off x="4859338" y="5157788"/>
            <a:ext cx="73025" cy="71437"/>
          </a:xfrm>
          <a:prstGeom prst="ellipse">
            <a:avLst/>
          </a:prstGeom>
          <a:noFill/>
          <a:ln w="12700">
            <a:solidFill>
              <a:schemeClr val="tx1"/>
            </a:solidFill>
            <a:round/>
            <a:headEnd type="none" w="sm" len="sm"/>
            <a:tailEnd type="none" w="sm" len="sm"/>
          </a:ln>
        </p:spPr>
        <p:txBody>
          <a:bodyPr wrap="none" anchor="ctr"/>
          <a:lstStyle/>
          <a:p>
            <a:endParaRPr lang="en-US"/>
          </a:p>
        </p:txBody>
      </p:sp>
    </p:spTree>
    <p:extLst>
      <p:ext uri="{BB962C8B-B14F-4D97-AF65-F5344CB8AC3E}">
        <p14:creationId xmlns:p14="http://schemas.microsoft.com/office/powerpoint/2010/main" val="1697056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22114"/>
          </a:xfrm>
        </p:spPr>
        <p:txBody>
          <a:bodyPr/>
          <a:lstStyle/>
          <a:p>
            <a:r>
              <a:rPr lang="pt-PT" b="1"/>
              <a:t>Disposição da sala</a:t>
            </a:r>
          </a:p>
        </p:txBody>
      </p:sp>
      <p:pic>
        <p:nvPicPr>
          <p:cNvPr id="4" name="Picture 3"/>
          <p:cNvPicPr>
            <a:picLocks noChangeAspect="1"/>
          </p:cNvPicPr>
          <p:nvPr/>
        </p:nvPicPr>
        <p:blipFill>
          <a:blip r:embed="rId3"/>
          <a:stretch>
            <a:fillRect/>
          </a:stretch>
        </p:blipFill>
        <p:spPr>
          <a:xfrm>
            <a:off x="1043608" y="1484784"/>
            <a:ext cx="6984776" cy="5118615"/>
          </a:xfrm>
          <a:prstGeom prst="rect">
            <a:avLst/>
          </a:prstGeom>
        </p:spPr>
      </p:pic>
    </p:spTree>
    <p:extLst>
      <p:ext uri="{BB962C8B-B14F-4D97-AF65-F5344CB8AC3E}">
        <p14:creationId xmlns:p14="http://schemas.microsoft.com/office/powerpoint/2010/main" val="378765898"/>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4565</TotalTime>
  <Words>4698</Words>
  <Application>Microsoft Office PowerPoint</Application>
  <PresentationFormat>Apresentação no Ecrã (4:3)</PresentationFormat>
  <Paragraphs>583</Paragraphs>
  <Slides>24</Slides>
  <Notes>24</Notes>
  <HiddenSlides>0</HiddenSlides>
  <MMClips>0</MMClips>
  <ScaleCrop>false</ScaleCrop>
  <HeadingPairs>
    <vt:vector size="6" baseType="variant">
      <vt:variant>
        <vt:lpstr>Tipos de letra usados</vt:lpstr>
      </vt:variant>
      <vt:variant>
        <vt:i4>3</vt:i4>
      </vt:variant>
      <vt:variant>
        <vt:lpstr>Tema</vt:lpstr>
      </vt:variant>
      <vt:variant>
        <vt:i4>2</vt:i4>
      </vt:variant>
      <vt:variant>
        <vt:lpstr>Títulos dos diapositivos</vt:lpstr>
      </vt:variant>
      <vt:variant>
        <vt:i4>24</vt:i4>
      </vt:variant>
    </vt:vector>
  </HeadingPairs>
  <TitlesOfParts>
    <vt:vector size="29" baseType="lpstr">
      <vt:lpstr>Arial</vt:lpstr>
      <vt:lpstr>Calibri</vt:lpstr>
      <vt:lpstr>Wingdings</vt:lpstr>
      <vt:lpstr>1_Custom Design</vt:lpstr>
      <vt:lpstr>Custom Design</vt:lpstr>
      <vt:lpstr>Habilidades de Formação Para juízes e procuradores</vt:lpstr>
      <vt:lpstr>Objetivos da sessão</vt:lpstr>
      <vt:lpstr>Os Sete passos para o sucesso:</vt:lpstr>
      <vt:lpstr>Planeamento</vt:lpstr>
      <vt:lpstr>Planeamento</vt:lpstr>
      <vt:lpstr>PPPPPPPreparação</vt:lpstr>
      <vt:lpstr>Meios</vt:lpstr>
      <vt:lpstr>Disposição do quarto</vt:lpstr>
      <vt:lpstr>Disposição da sala</vt:lpstr>
      <vt:lpstr>Discussão da verificação do local</vt:lpstr>
      <vt:lpstr>Instalações do local</vt:lpstr>
      <vt:lpstr>Instalações do local</vt:lpstr>
      <vt:lpstr>Os Sete passos para o sucesso:</vt:lpstr>
      <vt:lpstr>Discussão dos objetos de investigação</vt:lpstr>
      <vt:lpstr>Características do público</vt:lpstr>
      <vt:lpstr>Características do público</vt:lpstr>
      <vt:lpstr>Características do público</vt:lpstr>
      <vt:lpstr>Estilos de aprendizagem</vt:lpstr>
      <vt:lpstr>Estilos de aprendizagem</vt:lpstr>
      <vt:lpstr>Apresentação do PowerPoint</vt:lpstr>
      <vt:lpstr>Os Sete passos para o sucesso:</vt:lpstr>
      <vt:lpstr>Estrutura</vt:lpstr>
      <vt:lpstr>Apresentação do PowerPoint</vt:lpstr>
      <vt:lpstr>Objetivos da sessão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Tracey</dc:creator>
  <cp:lastModifiedBy>w701</cp:lastModifiedBy>
  <cp:revision>426</cp:revision>
  <cp:lastPrinted>2012-02-07T16:42:25Z</cp:lastPrinted>
  <dcterms:created xsi:type="dcterms:W3CDTF">2005-02-26T20:35:22Z</dcterms:created>
  <dcterms:modified xsi:type="dcterms:W3CDTF">2018-09-07T00:35:55Z</dcterms:modified>
</cp:coreProperties>
</file>